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2" r:id="rId2"/>
    <p:sldMasterId id="2147483708" r:id="rId3"/>
  </p:sldMasterIdLst>
  <p:notesMasterIdLst>
    <p:notesMasterId r:id="rId37"/>
  </p:notesMasterIdLst>
  <p:handoutMasterIdLst>
    <p:handoutMasterId r:id="rId38"/>
  </p:handoutMasterIdLst>
  <p:sldIdLst>
    <p:sldId id="365" r:id="rId4"/>
    <p:sldId id="356" r:id="rId5"/>
    <p:sldId id="354" r:id="rId6"/>
    <p:sldId id="392" r:id="rId7"/>
    <p:sldId id="386" r:id="rId8"/>
    <p:sldId id="387" r:id="rId9"/>
    <p:sldId id="390" r:id="rId10"/>
    <p:sldId id="391" r:id="rId11"/>
    <p:sldId id="393" r:id="rId12"/>
    <p:sldId id="388" r:id="rId13"/>
    <p:sldId id="359" r:id="rId14"/>
    <p:sldId id="360" r:id="rId15"/>
    <p:sldId id="361" r:id="rId16"/>
    <p:sldId id="337" r:id="rId17"/>
    <p:sldId id="292" r:id="rId18"/>
    <p:sldId id="298" r:id="rId19"/>
    <p:sldId id="352" r:id="rId20"/>
    <p:sldId id="320" r:id="rId21"/>
    <p:sldId id="282" r:id="rId22"/>
    <p:sldId id="283" r:id="rId23"/>
    <p:sldId id="284" r:id="rId24"/>
    <p:sldId id="384" r:id="rId25"/>
    <p:sldId id="288" r:id="rId26"/>
    <p:sldId id="328" r:id="rId27"/>
    <p:sldId id="290" r:id="rId28"/>
    <p:sldId id="362" r:id="rId29"/>
    <p:sldId id="363" r:id="rId30"/>
    <p:sldId id="373" r:id="rId31"/>
    <p:sldId id="374" r:id="rId32"/>
    <p:sldId id="375" r:id="rId33"/>
    <p:sldId id="377" r:id="rId34"/>
    <p:sldId id="378" r:id="rId35"/>
    <p:sldId id="257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320" autoAdjust="0"/>
  </p:normalViewPr>
  <p:slideViewPr>
    <p:cSldViewPr snapToGrid="0" snapToObjects="1">
      <p:cViewPr varScale="1">
        <p:scale>
          <a:sx n="72" d="100"/>
          <a:sy n="72" d="100"/>
        </p:scale>
        <p:origin x="-6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>
                <a:lumMod val="75000"/>
              </a:schemeClr>
            </a:solidFill>
          </c:spPr>
          <c:invertIfNegative val="0"/>
          <c:val>
            <c:numRef>
              <c:f>Sheet1!$B$1:$B$13</c:f>
              <c:numCache>
                <c:formatCode>General</c:formatCode>
                <c:ptCount val="13"/>
                <c:pt idx="0">
                  <c:v>0.9</c:v>
                </c:pt>
                <c:pt idx="1">
                  <c:v>1.2</c:v>
                </c:pt>
                <c:pt idx="2">
                  <c:v>3.0</c:v>
                </c:pt>
                <c:pt idx="3">
                  <c:v>10.0</c:v>
                </c:pt>
                <c:pt idx="4">
                  <c:v>17.0</c:v>
                </c:pt>
                <c:pt idx="5">
                  <c:v>24.0</c:v>
                </c:pt>
                <c:pt idx="6">
                  <c:v>40.0</c:v>
                </c:pt>
                <c:pt idx="7">
                  <c:v>49.0</c:v>
                </c:pt>
                <c:pt idx="8">
                  <c:v>100.0</c:v>
                </c:pt>
                <c:pt idx="9">
                  <c:v>60.0</c:v>
                </c:pt>
                <c:pt idx="10">
                  <c:v>60.0</c:v>
                </c:pt>
                <c:pt idx="11">
                  <c:v>309.0</c:v>
                </c:pt>
                <c:pt idx="12">
                  <c:v>325.0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89581304"/>
        <c:axId val="-2089578296"/>
      </c:barChart>
      <c:catAx>
        <c:axId val="-2089581304"/>
        <c:scaling>
          <c:orientation val="minMax"/>
        </c:scaling>
        <c:delete val="0"/>
        <c:axPos val="b"/>
        <c:majorTickMark val="out"/>
        <c:minorTickMark val="none"/>
        <c:tickLblPos val="nextTo"/>
        <c:crossAx val="-2089578296"/>
        <c:crosses val="autoZero"/>
        <c:auto val="1"/>
        <c:lblAlgn val="ctr"/>
        <c:lblOffset val="100"/>
        <c:noMultiLvlLbl val="0"/>
      </c:catAx>
      <c:valAx>
        <c:axId val="-2089578296"/>
        <c:scaling>
          <c:logBase val="10.0"/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8958130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740B"/>
            </a:solidFill>
            <a:ln w="47625">
              <a:noFill/>
            </a:ln>
          </c:spPr>
          <c:invertIfNegative val="0"/>
          <c:cat>
            <c:numRef>
              <c:f>Sheet1!$E$1:$E$15</c:f>
              <c:numCache>
                <c:formatCode>General</c:formatCode>
                <c:ptCount val="15"/>
                <c:pt idx="0">
                  <c:v>2002.0</c:v>
                </c:pt>
                <c:pt idx="1">
                  <c:v>2003.0</c:v>
                </c:pt>
                <c:pt idx="2">
                  <c:v>2004.0</c:v>
                </c:pt>
                <c:pt idx="3">
                  <c:v>2005.0</c:v>
                </c:pt>
                <c:pt idx="4">
                  <c:v>2006.0</c:v>
                </c:pt>
                <c:pt idx="5">
                  <c:v>2007.0</c:v>
                </c:pt>
                <c:pt idx="6">
                  <c:v>2008.0</c:v>
                </c:pt>
                <c:pt idx="7">
                  <c:v>2009.0</c:v>
                </c:pt>
                <c:pt idx="8">
                  <c:v>2010.0</c:v>
                </c:pt>
                <c:pt idx="9">
                  <c:v>2011.0</c:v>
                </c:pt>
                <c:pt idx="10">
                  <c:v>2012.0</c:v>
                </c:pt>
                <c:pt idx="11">
                  <c:v>2013.0</c:v>
                </c:pt>
                <c:pt idx="12">
                  <c:v>2014.0</c:v>
                </c:pt>
                <c:pt idx="13">
                  <c:v>2015.0</c:v>
                </c:pt>
                <c:pt idx="14">
                  <c:v>2016.0</c:v>
                </c:pt>
              </c:numCache>
            </c:numRef>
          </c:cat>
          <c:val>
            <c:numRef>
              <c:f>Sheet1!$F$1:$F$15</c:f>
              <c:numCache>
                <c:formatCode>General</c:formatCode>
                <c:ptCount val="15"/>
                <c:pt idx="0">
                  <c:v>0.9</c:v>
                </c:pt>
                <c:pt idx="1">
                  <c:v>1.2</c:v>
                </c:pt>
                <c:pt idx="2">
                  <c:v>3.0</c:v>
                </c:pt>
                <c:pt idx="3">
                  <c:v>10.0</c:v>
                </c:pt>
                <c:pt idx="4">
                  <c:v>17.0</c:v>
                </c:pt>
                <c:pt idx="5">
                  <c:v>24.0</c:v>
                </c:pt>
                <c:pt idx="6">
                  <c:v>40.0</c:v>
                </c:pt>
                <c:pt idx="7">
                  <c:v>49.0</c:v>
                </c:pt>
                <c:pt idx="8">
                  <c:v>100.0</c:v>
                </c:pt>
                <c:pt idx="9">
                  <c:v>60.0</c:v>
                </c:pt>
                <c:pt idx="10">
                  <c:v>60.0</c:v>
                </c:pt>
                <c:pt idx="11">
                  <c:v>309.0</c:v>
                </c:pt>
                <c:pt idx="12">
                  <c:v>325.0</c:v>
                </c:pt>
                <c:pt idx="13">
                  <c:v>800.0</c:v>
                </c:pt>
                <c:pt idx="14">
                  <c:v>1200.0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32157128"/>
        <c:axId val="2032151720"/>
      </c:barChart>
      <c:catAx>
        <c:axId val="20321571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Year</a:t>
                </a:r>
              </a:p>
            </c:rich>
          </c:tx>
          <c:layout>
            <c:manualLayout>
              <c:xMode val="edge"/>
              <c:yMode val="edge"/>
              <c:x val="0.478745306358236"/>
              <c:y val="0.83877551020408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032151720"/>
        <c:crosses val="autoZero"/>
        <c:auto val="1"/>
        <c:lblAlgn val="ctr"/>
        <c:lblOffset val="100"/>
        <c:noMultiLvlLbl val="0"/>
      </c:catAx>
      <c:valAx>
        <c:axId val="2032151720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/>
                  <a:t>Flood</a:t>
                </a:r>
                <a:r>
                  <a:rPr lang="en-US" sz="1600" baseline="0"/>
                  <a:t> Involved in Gbps</a:t>
                </a:r>
                <a:endParaRPr lang="en-US" sz="1600"/>
              </a:p>
            </c:rich>
          </c:tx>
          <c:layout>
            <c:manualLayout>
              <c:xMode val="edge"/>
              <c:yMode val="edge"/>
              <c:x val="0.0414673046251994"/>
              <c:y val="0.27660232203117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0321571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E5ED8-FCDF-CF44-8872-2F7EF02EF37C}" type="datetimeFigureOut">
              <a:rPr lang="en-US" smtClean="0"/>
              <a:t>04/11/17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29298-2A48-EC47-A4CF-5B79DE2BF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036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5627C-0B3A-2446-80EC-5BEED2AAD5E0}" type="datetimeFigureOut">
              <a:rPr lang="en-US" smtClean="0"/>
              <a:t>04/11/17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E3474-B3B1-124D-AB6C-C2EAD3D66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5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E3474-B3B1-124D-AB6C-C2EAD3D661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2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E3474-B3B1-124D-AB6C-C2EAD3D661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29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E3474-B3B1-124D-AB6C-C2EAD3D661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9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F75AD-BB25-F941-9804-D53DF1451E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74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F75AD-BB25-F941-9804-D53DF1451E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74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F75AD-BB25-F941-9804-D53DF1451E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74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Feedback operation of communication protocol</a:t>
            </a:r>
            <a:r>
              <a:rPr lang="en-US" baseline="0" dirty="0" smtClean="0"/>
              <a:t> is not a new things! However, it has not been highlighted from a security perspective.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E3474-B3B1-124D-AB6C-C2EAD3D661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E3474-B3B1-124D-AB6C-C2EAD3D661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31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5FB8C7-23FE-B249-B7AD-6010ECA111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72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CSIR-4PI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Security Summit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40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CSIR-4PI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Security Summit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01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CSIR-4PI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Security Summit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82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CSIR-4PI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Security Summit 2015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44DD-8F59-45A7-9F15-BDDE0D32C59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29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CSIR-4PI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Security Summit 2015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44DD-8F59-45A7-9F15-BDDE0D32C59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08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CSIR-4PI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Security Summit 2015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44DD-8F59-45A7-9F15-BDDE0D32C59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7303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CSIR-4PI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Security Summit 2015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44DD-8F59-45A7-9F15-BDDE0D32C59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4264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CSIR-4PI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Security Summit 2015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44DD-8F59-45A7-9F15-BDDE0D32C59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9657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CSIR-4PI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Security Summit 2015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44DD-8F59-45A7-9F15-BDDE0D32C59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6495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CSIR-4PI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Security Summit 2015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44DD-8F59-45A7-9F15-BDDE0D32C59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3346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CSIR-4PI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Security Summit 2015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44DD-8F59-45A7-9F15-BDDE0D32C59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0021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CSIR-4PI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Security Summit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83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CSIR-4PI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Security Summit 2015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44DD-8F59-45A7-9F15-BDDE0D32C59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8047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CSIR-4PI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Security Summit 2015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44DD-8F59-45A7-9F15-BDDE0D32C59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3405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CSIR-4PI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Security Summit 2015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44DD-8F59-45A7-9F15-BDDE0D32C59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47216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7E49-4E01-F84A-A350-B95783B653D1}" type="datetime1">
              <a:rPr lang="en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735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C642-D2A6-8E44-8B22-56CEB3ADCE11}" type="datetime1">
              <a:rPr lang="en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1796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8E74-57E1-4A43-9BCA-0ADBAF47EE11}" type="datetime1">
              <a:rPr lang="en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63397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B6EE-D31C-8F4B-93D4-CEE2604B38D1}" type="datetime1">
              <a:rPr lang="en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33845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F8800-425F-2B4B-B8FC-4724DC00E44D}" type="datetime1">
              <a:rPr lang="en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317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63599-E053-A748-A5FE-B7361E7594DF}" type="datetime1">
              <a:rPr lang="en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3150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8C76-6040-064F-853A-6B1D61CCE353}" type="datetime1">
              <a:rPr lang="en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2108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CSIR-4PI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Security Summit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000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194C-23F9-EA48-AFFC-FBC5DD864C28}" type="datetime1">
              <a:rPr lang="en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98373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FC7A7-4BBE-664F-A9DF-DE3DBECFCB91}" type="datetime1">
              <a:rPr lang="en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6784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8870-9EEC-1543-8BE8-E19AD6D0BF46}" type="datetime1">
              <a:rPr lang="en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62868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EBA92-0578-DF41-92ED-BF75C5B5FA29}" type="datetime1">
              <a:rPr lang="en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096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CSIR-4PI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Security Summit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5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CSIR-4PI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Security Summit 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83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CSIR-4PI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Security Summit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9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CSIR-4PI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Security Summit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4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CSIR-4PI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Security Summit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9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CSIR-4PI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Security Summit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0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CSIR-4PI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Security Summit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8A74C-B585-9343-8492-2463A3AD3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CSIR-4PI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Security Summit 2015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98544DD-8F59-45A7-9F15-BDDE0D32C59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04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BA61E-647C-404B-A9AE-6926065D790B}" type="datetime1">
              <a:rPr lang="en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8A74C-B585-9343-8492-2463A3AD33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577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Relationship Id="rId3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chart" Target="../charts/chart1.xml"/><Relationship Id="rId5" Type="http://schemas.openxmlformats.org/officeDocument/2006/relationships/image" Target="../media/image4.emf"/><Relationship Id="rId6" Type="http://schemas.openxmlformats.org/officeDocument/2006/relationships/image" Target="../media/image5.png"/><Relationship Id="rId7" Type="http://schemas.openxmlformats.org/officeDocument/2006/relationships/image" Target="../media/image6.emf"/><Relationship Id="rId8" Type="http://schemas.openxmlformats.org/officeDocument/2006/relationships/image" Target="../media/image7.wmf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21.wmf"/><Relationship Id="rId5" Type="http://schemas.openxmlformats.org/officeDocument/2006/relationships/image" Target="../media/image22.emf"/><Relationship Id="rId6" Type="http://schemas.openxmlformats.org/officeDocument/2006/relationships/package" Target="../embeddings/Microsoft_Word_Document1.docx"/><Relationship Id="rId7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24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28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000" y="142852"/>
            <a:ext cx="8703733" cy="2357453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solidFill>
                  <a:srgbClr val="0000FF"/>
                </a:solidFill>
              </a:rPr>
              <a:t>Stream Control Transmission Protocol and Potential Denial-of-Service Attack</a:t>
            </a:r>
            <a:endParaRPr lang="en-US" sz="3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2" y="2714619"/>
            <a:ext cx="4486284" cy="3296713"/>
          </a:xfrm>
        </p:spPr>
        <p:txBody>
          <a:bodyPr>
            <a:normAutofit fontScale="92500" lnSpcReduction="20000"/>
          </a:bodyPr>
          <a:lstStyle/>
          <a:p>
            <a:r>
              <a:rPr lang="en-US" sz="3000" b="1" dirty="0" smtClean="0">
                <a:solidFill>
                  <a:srgbClr val="00B0F0"/>
                </a:solidFill>
              </a:rPr>
              <a:t>V Anil Kumar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CSIR </a:t>
            </a:r>
            <a:r>
              <a:rPr lang="en-US" b="1" dirty="0" smtClean="0"/>
              <a:t>Fourth Paradigm </a:t>
            </a:r>
            <a:r>
              <a:rPr lang="en-US" b="1" dirty="0" smtClean="0"/>
              <a:t>Institute, Bangalore</a:t>
            </a:r>
            <a:endParaRPr lang="en-US" b="1" dirty="0" smtClean="0"/>
          </a:p>
          <a:p>
            <a:r>
              <a:rPr lang="en-US" sz="3000" b="1" dirty="0" smtClean="0">
                <a:solidFill>
                  <a:srgbClr val="00B0F0"/>
                </a:solidFill>
              </a:rPr>
              <a:t>anil@csir4pi.in</a:t>
            </a:r>
            <a:endParaRPr lang="en-US" sz="3000" b="1" dirty="0">
              <a:solidFill>
                <a:srgbClr val="00B0F0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86310" y="2748485"/>
            <a:ext cx="3986218" cy="34321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b="1" dirty="0" smtClean="0">
                <a:solidFill>
                  <a:srgbClr val="00B0F0"/>
                </a:solidFill>
              </a:rPr>
              <a:t> </a:t>
            </a:r>
            <a:r>
              <a:rPr lang="en-US" sz="4000" b="1" dirty="0" err="1" smtClean="0">
                <a:solidFill>
                  <a:srgbClr val="00B0F0"/>
                </a:solidFill>
              </a:rPr>
              <a:t>Debabrata</a:t>
            </a:r>
            <a:r>
              <a:rPr lang="en-US" sz="4000" b="1" dirty="0" smtClean="0">
                <a:solidFill>
                  <a:srgbClr val="00B0F0"/>
                </a:solidFill>
              </a:rPr>
              <a:t> Das</a:t>
            </a:r>
            <a:endParaRPr kumimoji="0" lang="en-US" sz="4000" b="1" i="0" u="none" strike="noStrike" kern="120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3600" dirty="0" smtClean="0">
              <a:solidFill>
                <a:schemeClr val="tx1">
                  <a:tint val="75000"/>
                </a:schemeClr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3600" dirty="0" smtClean="0">
              <a:solidFill>
                <a:schemeClr val="tx1">
                  <a:tint val="75000"/>
                </a:schemeClr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300" b="1" dirty="0" smtClean="0">
                <a:solidFill>
                  <a:schemeClr val="tx1">
                    <a:tint val="75000"/>
                  </a:schemeClr>
                </a:solidFill>
              </a:rPr>
              <a:t>International Institute of Information </a:t>
            </a:r>
            <a:r>
              <a:rPr lang="en-US" sz="4300" b="1" dirty="0" smtClean="0">
                <a:solidFill>
                  <a:schemeClr val="tx1">
                    <a:tint val="75000"/>
                  </a:schemeClr>
                </a:solidFill>
              </a:rPr>
              <a:t>Technology,</a:t>
            </a:r>
            <a:r>
              <a:rPr kumimoji="0" lang="en-US" sz="4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t> Bangalore</a:t>
            </a:r>
            <a:endParaRPr kumimoji="0" lang="en-US" sz="43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000" b="1" dirty="0" smtClean="0">
                <a:solidFill>
                  <a:srgbClr val="00B0F0"/>
                </a:solidFill>
              </a:rPr>
              <a:t>ddas@iiitb.ac.in</a:t>
            </a:r>
            <a:endParaRPr kumimoji="0" lang="en-US" sz="4000" b="1" i="0" u="none" strike="noStrike" kern="120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</a:endParaRPr>
          </a:p>
        </p:txBody>
      </p:sp>
      <p:pic>
        <p:nvPicPr>
          <p:cNvPr id="5" name="Picture 4" descr="CSIRLO~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3122608"/>
            <a:ext cx="1219073" cy="121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35103" y="3244845"/>
            <a:ext cx="2506980" cy="89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867587" y="4213004"/>
            <a:ext cx="97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CSIR-4PI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6045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on-dos1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2275" y="1149749"/>
            <a:ext cx="4800600" cy="3200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24"/>
            <a:ext cx="9144000" cy="114300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b="1" dirty="0" smtClean="0">
                <a:solidFill>
                  <a:schemeClr val="bg1"/>
                </a:solidFill>
                <a:latin typeface="+mn-lt"/>
                <a:cs typeface="+mn-cs"/>
              </a:rPr>
              <a:t> </a:t>
            </a:r>
            <a:r>
              <a:rPr lang="en-US" sz="3700" b="1" dirty="0" smtClean="0">
                <a:solidFill>
                  <a:schemeClr val="bg1"/>
                </a:solidFill>
                <a:latin typeface="+mn-lt"/>
                <a:cs typeface="+mn-cs"/>
              </a:rPr>
              <a:t>A Conventional Brute-force Flooding </a:t>
            </a:r>
            <a:r>
              <a:rPr lang="en-US" sz="3700" b="1" dirty="0" err="1" smtClean="0">
                <a:solidFill>
                  <a:schemeClr val="bg1"/>
                </a:solidFill>
                <a:latin typeface="+mn-lt"/>
                <a:cs typeface="+mn-cs"/>
              </a:rPr>
              <a:t>DDoS</a:t>
            </a:r>
            <a:r>
              <a:rPr lang="en-US" sz="3700" b="1" dirty="0" smtClean="0">
                <a:solidFill>
                  <a:schemeClr val="bg1"/>
                </a:solidFill>
                <a:latin typeface="+mn-lt"/>
                <a:cs typeface="+mn-cs"/>
              </a:rPr>
              <a:t> Attack   </a:t>
            </a:r>
            <a:endParaRPr lang="en-US" sz="37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5269" y="6374836"/>
            <a:ext cx="8373457" cy="36988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 smtClean="0">
                <a:solidFill>
                  <a:srgbClr val="002060"/>
                </a:solidFill>
              </a:rPr>
              <a:t>Very Powerful: Can virtually detach a network from the Internet !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10" name="Picture 9" descr="plotabnor.eps"/>
          <p:cNvPicPr>
            <a:picLocks noChangeAspect="1" noChangeArrowheads="1"/>
          </p:cNvPicPr>
          <p:nvPr/>
        </p:nvPicPr>
        <p:blipFill>
          <a:blip r:embed="rId3"/>
          <a:srcRect l="51396" b="53911"/>
          <a:stretch>
            <a:fillRect/>
          </a:stretch>
        </p:blipFill>
        <p:spPr bwMode="auto">
          <a:xfrm>
            <a:off x="415808" y="4346948"/>
            <a:ext cx="2843149" cy="2024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" descr="plotnormal.eps"/>
          <p:cNvPicPr>
            <a:picLocks noChangeAspect="1" noChangeArrowheads="1"/>
          </p:cNvPicPr>
          <p:nvPr/>
        </p:nvPicPr>
        <p:blipFill rotWithShape="1">
          <a:blip r:embed="rId4"/>
          <a:srcRect l="50879" t="-51675" r="-15" b="51675"/>
          <a:stretch/>
        </p:blipFill>
        <p:spPr bwMode="auto">
          <a:xfrm>
            <a:off x="5664523" y="2524800"/>
            <a:ext cx="2329200" cy="369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190981" y="4832348"/>
            <a:ext cx="168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non-responsive</a:t>
            </a:r>
          </a:p>
          <a:p>
            <a:r>
              <a:rPr lang="en-US" dirty="0" smtClean="0"/>
              <a:t> to congestion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11019" y="5209508"/>
            <a:ext cx="151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responsive</a:t>
            </a:r>
          </a:p>
          <a:p>
            <a:r>
              <a:rPr lang="en-US" dirty="0" smtClean="0"/>
              <a:t> to congestion </a:t>
            </a:r>
          </a:p>
        </p:txBody>
      </p:sp>
    </p:spTree>
    <p:extLst>
      <p:ext uri="{BB962C8B-B14F-4D97-AF65-F5344CB8AC3E}">
        <p14:creationId xmlns:p14="http://schemas.microsoft.com/office/powerpoint/2010/main" val="422212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14357"/>
            <a:ext cx="8786874" cy="2676544"/>
          </a:xfrm>
        </p:spPr>
        <p:txBody>
          <a:bodyPr/>
          <a:lstStyle/>
          <a:p>
            <a:r>
              <a:rPr lang="en-US" sz="2800" dirty="0" smtClean="0">
                <a:solidFill>
                  <a:srgbClr val="0000FF"/>
                </a:solidFill>
              </a:rPr>
              <a:t>Reliable protocols needs to operate in a closed loop feedback manner:</a:t>
            </a:r>
          </a:p>
          <a:p>
            <a:pPr lvl="1"/>
            <a:r>
              <a:rPr lang="en-US" sz="2400" dirty="0" smtClean="0"/>
              <a:t>TCP: the well-know transport protocol on the Internet</a:t>
            </a:r>
          </a:p>
          <a:p>
            <a:pPr lvl="1"/>
            <a:r>
              <a:rPr lang="en-US" sz="2400" dirty="0" smtClean="0"/>
              <a:t>SCTP: a new entity in transport layer</a:t>
            </a:r>
          </a:p>
          <a:p>
            <a:pPr lvl="1"/>
            <a:r>
              <a:rPr lang="en-US" sz="2400" dirty="0" smtClean="0"/>
              <a:t>MPTCP: An innovative next generation protocol  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  <p:grpSp>
        <p:nvGrpSpPr>
          <p:cNvPr id="4" name="Group 10"/>
          <p:cNvGrpSpPr/>
          <p:nvPr/>
        </p:nvGrpSpPr>
        <p:grpSpPr>
          <a:xfrm>
            <a:off x="1981200" y="3076913"/>
            <a:ext cx="4724400" cy="2331720"/>
            <a:chOff x="1981200" y="3535680"/>
            <a:chExt cx="4724400" cy="2331720"/>
          </a:xfrm>
        </p:grpSpPr>
        <p:sp>
          <p:nvSpPr>
            <p:cNvPr id="5" name="Rounded Rectangle 4"/>
            <p:cNvSpPr/>
            <p:nvPr/>
          </p:nvSpPr>
          <p:spPr>
            <a:xfrm>
              <a:off x="1981200" y="4267200"/>
              <a:ext cx="1066800" cy="914400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Sender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638800" y="4267200"/>
              <a:ext cx="10668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Receiver</a:t>
              </a:r>
              <a:endParaRPr lang="en-US" dirty="0"/>
            </a:p>
          </p:txBody>
        </p:sp>
        <p:sp>
          <p:nvSpPr>
            <p:cNvPr id="7" name="Curved Down Arrow 6"/>
            <p:cNvSpPr/>
            <p:nvPr/>
          </p:nvSpPr>
          <p:spPr>
            <a:xfrm>
              <a:off x="2438400" y="3535680"/>
              <a:ext cx="3733800" cy="731520"/>
            </a:xfrm>
            <a:prstGeom prst="curved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Curved Down Arrow 7"/>
            <p:cNvSpPr/>
            <p:nvPr/>
          </p:nvSpPr>
          <p:spPr>
            <a:xfrm rot="10800000">
              <a:off x="2362200" y="5181600"/>
              <a:ext cx="3733800" cy="68580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>
              <a:spLocks noChangeAspect="1" noChangeArrowheads="1"/>
            </p:cNvSpPr>
            <p:nvPr/>
          </p:nvSpPr>
          <p:spPr bwMode="auto">
            <a:xfrm>
              <a:off x="3505200" y="3780703"/>
              <a:ext cx="167640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 smtClean="0">
                  <a:solidFill>
                    <a:srgbClr val="0070C0"/>
                  </a:solidFill>
                  <a:latin typeface="Verdana" pitchFamily="34" charset="0"/>
                  <a:cs typeface="Arial" charset="0"/>
                </a:rPr>
                <a:t>Forward Path: Data</a:t>
              </a:r>
              <a:endParaRPr lang="en-US" sz="1200" b="1" dirty="0">
                <a:solidFill>
                  <a:srgbClr val="0070C0"/>
                </a:solidFill>
                <a:latin typeface="Verdana" pitchFamily="34" charset="0"/>
                <a:cs typeface="Arial" charset="0"/>
              </a:endParaRPr>
            </a:p>
          </p:txBody>
        </p:sp>
        <p:sp>
          <p:nvSpPr>
            <p:cNvPr id="10" name="Rectangle 9"/>
            <p:cNvSpPr>
              <a:spLocks noChangeAspect="1" noChangeArrowheads="1"/>
            </p:cNvSpPr>
            <p:nvPr/>
          </p:nvSpPr>
          <p:spPr bwMode="auto">
            <a:xfrm>
              <a:off x="3428992" y="5153020"/>
              <a:ext cx="2143140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 smtClean="0">
                  <a:latin typeface="Verdana" pitchFamily="34" charset="0"/>
                  <a:cs typeface="Arial" charset="0"/>
                </a:rPr>
                <a:t>Reverse Path: ACK, window update, cong. notification</a:t>
              </a:r>
              <a:endParaRPr lang="en-US" sz="1200" b="1" dirty="0">
                <a:latin typeface="Verdana" pitchFamily="34" charset="0"/>
                <a:cs typeface="Arial" charset="0"/>
              </a:endParaRPr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9144000" cy="715962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lvl="0" algn="ctr">
              <a:spcBef>
                <a:spcPct val="0"/>
              </a:spcBef>
            </a:pPr>
            <a:r>
              <a:rPr lang="en-US" sz="3800" b="1" dirty="0" smtClean="0">
                <a:solidFill>
                  <a:schemeClr val="bg1"/>
                </a:solidFill>
              </a:rPr>
              <a:t>Feedback </a:t>
            </a:r>
            <a:r>
              <a:rPr lang="en-US" sz="3800" b="1" dirty="0" smtClean="0">
                <a:solidFill>
                  <a:schemeClr val="bg1"/>
                </a:solidFill>
              </a:rPr>
              <a:t> Operation of Protocols  </a:t>
            </a:r>
            <a:r>
              <a:rPr lang="en-US" sz="3800" b="1" dirty="0" smtClean="0">
                <a:solidFill>
                  <a:schemeClr val="bg1"/>
                </a:solidFill>
              </a:rPr>
              <a:t>on the Internet</a:t>
            </a:r>
            <a:endParaRPr kumimoji="0" lang="en-US" sz="3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6080" y="6271965"/>
            <a:ext cx="715599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effectLst/>
              </a:rPr>
              <a:t>We have millions of such feedback loops in </a:t>
            </a:r>
            <a:r>
              <a:rPr lang="en-US" b="1" dirty="0" smtClean="0">
                <a:solidFill>
                  <a:srgbClr val="002060"/>
                </a:solidFill>
                <a:effectLst/>
              </a:rPr>
              <a:t>every  </a:t>
            </a:r>
            <a:r>
              <a:rPr lang="en-US" b="1" dirty="0" smtClean="0">
                <a:solidFill>
                  <a:srgbClr val="002060"/>
                </a:solidFill>
                <a:effectLst/>
              </a:rPr>
              <a:t>seconds 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44DD-8F59-45A7-9F15-BDDE0D32C59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66682" y="4877169"/>
            <a:ext cx="8786874" cy="1985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 </a:t>
            </a:r>
          </a:p>
          <a:p>
            <a:r>
              <a:rPr lang="en-US" sz="2600" dirty="0" smtClean="0">
                <a:solidFill>
                  <a:srgbClr val="0000FF"/>
                </a:solidFill>
              </a:rPr>
              <a:t>Internet is probably one of the biggest manmade closed-loop feedback system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67500" y="3124201"/>
            <a:ext cx="2276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</a:rPr>
              <a:t>Reliable Data transfer</a:t>
            </a:r>
          </a:p>
          <a:p>
            <a:r>
              <a:rPr lang="en-US" b="1" dirty="0" smtClean="0">
                <a:solidFill>
                  <a:srgbClr val="FF6600"/>
                </a:solidFill>
              </a:rPr>
              <a:t>Flow control</a:t>
            </a:r>
          </a:p>
          <a:p>
            <a:r>
              <a:rPr lang="en-US" b="1" dirty="0" smtClean="0">
                <a:solidFill>
                  <a:srgbClr val="FF6600"/>
                </a:solidFill>
              </a:rPr>
              <a:t>Congestion Control</a:t>
            </a:r>
          </a:p>
          <a:p>
            <a:r>
              <a:rPr lang="en-US" b="1" dirty="0" smtClean="0">
                <a:solidFill>
                  <a:srgbClr val="FF6600"/>
                </a:solidFill>
              </a:rPr>
              <a:t>Duplicate delivery</a:t>
            </a:r>
            <a:endParaRPr lang="en-US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599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143536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rgbClr val="0000FF"/>
                </a:solidFill>
              </a:rPr>
              <a:t>Feedback manipulation is a potential source of vulnerability in feedback protocol</a:t>
            </a:r>
          </a:p>
          <a:p>
            <a:r>
              <a:rPr lang="en-US" sz="2600" dirty="0" smtClean="0"/>
              <a:t>A feedback manipulation attack takes place when the receiver manipulates the feedback with malicious intention</a:t>
            </a:r>
          </a:p>
          <a:p>
            <a:r>
              <a:rPr lang="en-US" sz="2600" dirty="0" smtClean="0">
                <a:solidFill>
                  <a:srgbClr val="0000FF"/>
                </a:solidFill>
              </a:rPr>
              <a:t>Typically, the manipulation (</a:t>
            </a:r>
            <a:r>
              <a:rPr lang="en-US" sz="2600" dirty="0" err="1" smtClean="0">
                <a:solidFill>
                  <a:srgbClr val="0000FF"/>
                </a:solidFill>
              </a:rPr>
              <a:t>i.e</a:t>
            </a:r>
            <a:r>
              <a:rPr lang="en-US" sz="2600" dirty="0" smtClean="0">
                <a:solidFill>
                  <a:srgbClr val="0000FF"/>
                </a:solidFill>
              </a:rPr>
              <a:t> the manipulated packet) does not violate the protocol standard in both syntax and semantics</a:t>
            </a:r>
          </a:p>
          <a:p>
            <a:pPr lvl="1"/>
            <a:r>
              <a:rPr lang="en-US" sz="2400" dirty="0" smtClean="0"/>
              <a:t>Acceptable to the sender</a:t>
            </a:r>
          </a:p>
          <a:p>
            <a:pPr lvl="1"/>
            <a:r>
              <a:rPr lang="en-US" sz="2400" dirty="0" smtClean="0"/>
              <a:t>But still can impose damage such as </a:t>
            </a:r>
            <a:r>
              <a:rPr lang="en-US" sz="2400" dirty="0" err="1" smtClean="0"/>
              <a:t>DoS</a:t>
            </a:r>
            <a:r>
              <a:rPr lang="en-US" sz="2400" dirty="0"/>
              <a:t> </a:t>
            </a:r>
            <a:r>
              <a:rPr lang="en-US" sz="2400" dirty="0" smtClean="0"/>
              <a:t>to sender or its upstream network  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24"/>
            <a:ext cx="9144000" cy="715962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Security Concern in</a:t>
            </a:r>
            <a:r>
              <a:rPr kumimoji="0" lang="en-US" sz="40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Feedback Protocols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44DD-8F59-45A7-9F15-BDDE0D32C59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854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14353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600" b="1" dirty="0" smtClean="0">
                <a:solidFill>
                  <a:srgbClr val="0000FF"/>
                </a:solidFill>
              </a:rPr>
              <a:t>Is feedback manipulation a potential vulnerability in next generation protocols ?</a:t>
            </a:r>
          </a:p>
          <a:p>
            <a:pPr>
              <a:spcAft>
                <a:spcPts val="600"/>
              </a:spcAft>
            </a:pPr>
            <a:r>
              <a:rPr lang="en-US" sz="2600" b="1" dirty="0" smtClean="0"/>
              <a:t>Can it be exploited to constitute powerful and sophisticated attack scenarios ?</a:t>
            </a:r>
          </a:p>
          <a:p>
            <a:pPr>
              <a:spcAft>
                <a:spcPts val="600"/>
              </a:spcAft>
            </a:pPr>
            <a:r>
              <a:rPr lang="en-US" sz="2600" b="1" dirty="0" smtClean="0">
                <a:solidFill>
                  <a:srgbClr val="0000FF"/>
                </a:solidFill>
              </a:rPr>
              <a:t>How feasible are such attacks ?</a:t>
            </a:r>
          </a:p>
          <a:p>
            <a:pPr>
              <a:spcAft>
                <a:spcPts val="600"/>
              </a:spcAft>
            </a:pPr>
            <a:r>
              <a:rPr lang="en-US" sz="2600" b="1" dirty="0" smtClean="0"/>
              <a:t>What are the impacts ?</a:t>
            </a:r>
          </a:p>
          <a:p>
            <a:pPr>
              <a:spcAft>
                <a:spcPts val="600"/>
              </a:spcAft>
            </a:pPr>
            <a:r>
              <a:rPr lang="en-US" sz="2600" b="1" dirty="0" smtClean="0">
                <a:solidFill>
                  <a:srgbClr val="0000FF"/>
                </a:solidFill>
              </a:rPr>
              <a:t>How to design protocols robust to feedback manipulation ?</a:t>
            </a:r>
            <a:endParaRPr lang="en-US" sz="2400" b="1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24"/>
            <a:ext cx="9144000" cy="715962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Feedback</a:t>
            </a:r>
            <a:r>
              <a:rPr kumimoji="0" lang="en-US" sz="40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Manipulation Attacks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44DD-8F59-45A7-9F15-BDDE0D32C59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917" y="5028717"/>
            <a:ext cx="8379883" cy="120032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solidFill>
                  <a:srgbClr val="002060"/>
                </a:solidFill>
              </a:rPr>
              <a:t>Feedback Manipulation </a:t>
            </a:r>
            <a:r>
              <a:rPr lang="en-US" sz="2400" b="1" dirty="0">
                <a:solidFill>
                  <a:srgbClr val="002060"/>
                </a:solidFill>
              </a:rPr>
              <a:t>F</a:t>
            </a:r>
            <a:r>
              <a:rPr lang="en-US" sz="2400" b="1" dirty="0" smtClean="0">
                <a:solidFill>
                  <a:srgbClr val="002060"/>
                </a:solidFill>
              </a:rPr>
              <a:t>looding Denial-of-Service Attacks</a:t>
            </a:r>
          </a:p>
          <a:p>
            <a:pPr algn="ctr">
              <a:defRPr/>
            </a:pPr>
            <a:endParaRPr lang="en-US" sz="2400" b="1" dirty="0" smtClean="0">
              <a:solidFill>
                <a:srgbClr val="002060"/>
              </a:solidFill>
            </a:endParaRPr>
          </a:p>
          <a:p>
            <a:pPr algn="ctr">
              <a:defRPr/>
            </a:pPr>
            <a:r>
              <a:rPr lang="en-US" sz="2400" b="1" dirty="0" smtClean="0">
                <a:solidFill>
                  <a:srgbClr val="002060"/>
                </a:solidFill>
              </a:rPr>
              <a:t>Tactical manipulation of protocol feedback for flood generation </a:t>
            </a:r>
            <a:endParaRPr 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16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14</a:t>
            </a:fld>
            <a:endParaRPr lang="en-US"/>
          </a:p>
        </p:txBody>
      </p:sp>
      <p:pic>
        <p:nvPicPr>
          <p:cNvPr id="6" name="Content Placeholder 5" descr="new-dos"/>
          <p:cNvPicPr preferRelativeResize="0">
            <a:picLocks noGrp="1" noChangeArrowheads="1" noCrop="1"/>
          </p:cNvPicPr>
          <p:nvPr>
            <p:ph sz="quarter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5582179" y="1272712"/>
            <a:ext cx="3043237" cy="251936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24"/>
            <a:ext cx="9144000" cy="715962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4000" b="1" noProof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Feedback Manipulation Flooding Attack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Picture 4" descr="con-dos1"/>
          <p:cNvPicPr>
            <a:picLocks noGrp="1" noChangeAspect="1" noChangeArrowheads="1" noCrop="1"/>
          </p:cNvPicPr>
          <p:nvPr>
            <p:ph sz="quarter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900113" y="1295688"/>
            <a:ext cx="3095625" cy="24479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1228" y="881141"/>
            <a:ext cx="343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Conventional Flooding </a:t>
            </a:r>
            <a:r>
              <a:rPr lang="en-US" b="1" dirty="0" err="1" smtClean="0">
                <a:solidFill>
                  <a:srgbClr val="0000FF"/>
                </a:solidFill>
              </a:rPr>
              <a:t>DoS</a:t>
            </a:r>
            <a:r>
              <a:rPr lang="en-US" b="1" dirty="0" smtClean="0">
                <a:solidFill>
                  <a:srgbClr val="0000FF"/>
                </a:solidFill>
              </a:rPr>
              <a:t> Attack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83330" y="853630"/>
            <a:ext cx="398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Feedback Manipulation Flooding Attack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3171" y="2444751"/>
            <a:ext cx="88547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Attacker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598477" y="2173831"/>
            <a:ext cx="99879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Transport </a:t>
            </a:r>
          </a:p>
          <a:p>
            <a:r>
              <a:rPr lang="en-US" sz="1600" dirty="0" smtClean="0"/>
              <a:t>Protocol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971998" y="4298778"/>
            <a:ext cx="7822753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A 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b="1" dirty="0" smtClean="0">
                <a:solidFill>
                  <a:srgbClr val="002060"/>
                </a:solidFill>
              </a:rPr>
              <a:t>different flooding strategy than being practiced today</a:t>
            </a:r>
          </a:p>
          <a:p>
            <a:pPr algn="ctr"/>
            <a:endParaRPr lang="en-US" b="1" dirty="0" smtClean="0">
              <a:solidFill>
                <a:srgbClr val="002060"/>
              </a:solidFill>
            </a:endParaRPr>
          </a:p>
          <a:p>
            <a:pPr algn="ctr"/>
            <a:r>
              <a:rPr lang="en-US" b="1" dirty="0" smtClean="0">
                <a:solidFill>
                  <a:srgbClr val="0000FF"/>
                </a:solidFill>
                <a:effectLst/>
              </a:rPr>
              <a:t>* Reverse flood direction; * High flood amplification; * Control on flood pattern  </a:t>
            </a:r>
          </a:p>
        </p:txBody>
      </p:sp>
      <p:cxnSp>
        <p:nvCxnSpPr>
          <p:cNvPr id="17" name="Straight Arrow Connector 16"/>
          <p:cNvCxnSpPr>
            <a:stCxn id="14" idx="0"/>
          </p:cNvCxnSpPr>
          <p:nvPr/>
        </p:nvCxnSpPr>
        <p:spPr>
          <a:xfrm flipV="1">
            <a:off x="4883375" y="3854189"/>
            <a:ext cx="715102" cy="4445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540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916841"/>
            <a:ext cx="8786874" cy="5072098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sz="3000" b="1" dirty="0" smtClean="0">
                <a:solidFill>
                  <a:srgbClr val="0000FF"/>
                </a:solidFill>
              </a:rPr>
              <a:t>A relatively new </a:t>
            </a:r>
            <a:r>
              <a:rPr lang="en-US" sz="3000" b="1" dirty="0" smtClean="0">
                <a:solidFill>
                  <a:srgbClr val="0000FF"/>
                </a:solidFill>
              </a:rPr>
              <a:t>transport </a:t>
            </a:r>
            <a:r>
              <a:rPr lang="en-US" sz="3000" b="1" dirty="0" smtClean="0">
                <a:solidFill>
                  <a:srgbClr val="0000FF"/>
                </a:solidFill>
              </a:rPr>
              <a:t>protocol</a:t>
            </a:r>
          </a:p>
          <a:p>
            <a:pPr lvl="1">
              <a:spcAft>
                <a:spcPts val="600"/>
              </a:spcAft>
            </a:pPr>
            <a:r>
              <a:rPr lang="en-US" sz="2600" dirty="0" smtClean="0"/>
              <a:t>Connection oriented, reliable protocol </a:t>
            </a:r>
          </a:p>
          <a:p>
            <a:pPr lvl="1">
              <a:spcAft>
                <a:spcPts val="600"/>
              </a:spcAft>
            </a:pPr>
            <a:r>
              <a:rPr lang="en-US" sz="2600" dirty="0" smtClean="0"/>
              <a:t>Originated from SIGTRAN working group for transporting SS7 (telecom signaling)message over IP </a:t>
            </a:r>
          </a:p>
          <a:p>
            <a:pPr lvl="1">
              <a:spcAft>
                <a:spcPts val="600"/>
              </a:spcAft>
            </a:pPr>
            <a:r>
              <a:rPr lang="en-US" sz="2600" dirty="0" smtClean="0"/>
              <a:t>Evolving as a general purpose protocol</a:t>
            </a:r>
          </a:p>
          <a:p>
            <a:pPr lvl="1">
              <a:spcAft>
                <a:spcPts val="600"/>
              </a:spcAft>
            </a:pPr>
            <a:r>
              <a:rPr lang="en-US" sz="2600" dirty="0" smtClean="0"/>
              <a:t>IETF Standard – 4960 </a:t>
            </a:r>
            <a:r>
              <a:rPr lang="en-US" sz="2600" dirty="0" smtClean="0"/>
              <a:t>(~150 </a:t>
            </a:r>
            <a:r>
              <a:rPr lang="en-US" sz="2600" dirty="0" smtClean="0"/>
              <a:t>page spec)</a:t>
            </a:r>
          </a:p>
          <a:p>
            <a:pPr>
              <a:spcAft>
                <a:spcPts val="600"/>
              </a:spcAft>
            </a:pPr>
            <a:r>
              <a:rPr lang="en-US" sz="3000" b="1" dirty="0" smtClean="0">
                <a:solidFill>
                  <a:srgbClr val="0000FF"/>
                </a:solidFill>
              </a:rPr>
              <a:t>Several unique features, not supported by TCP and UDP</a:t>
            </a:r>
          </a:p>
          <a:p>
            <a:pPr lvl="1">
              <a:spcAft>
                <a:spcPts val="600"/>
              </a:spcAft>
            </a:pPr>
            <a:r>
              <a:rPr lang="en-US" sz="2600" dirty="0" smtClean="0"/>
              <a:t>Multi-homing; Multi-streaming; protection against SYN-flooding</a:t>
            </a:r>
            <a:r>
              <a:rPr lang="en-US" sz="2600" dirty="0" smtClean="0"/>
              <a:t>; </a:t>
            </a:r>
            <a:r>
              <a:rPr lang="en-US" sz="2600" dirty="0" smtClean="0"/>
              <a:t>etc. </a:t>
            </a:r>
          </a:p>
          <a:p>
            <a:pPr lvl="1">
              <a:spcAft>
                <a:spcPts val="600"/>
              </a:spcAft>
            </a:pPr>
            <a:r>
              <a:rPr lang="en-US" sz="2600" dirty="0" smtClean="0"/>
              <a:t>Message oriented rather than byte oriented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715962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3200" b="1" dirty="0">
                <a:solidFill>
                  <a:prstClr val="white"/>
                </a:solidFill>
                <a:latin typeface="Calibri"/>
              </a:rPr>
              <a:t>Stream Control Transmission Protocol (SCTP)</a:t>
            </a:r>
            <a:endParaRPr lang="en-US" sz="30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44DD-8F59-45A7-9F15-BDDE0D32C59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1597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8670"/>
            <a:ext cx="8401080" cy="514353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dirty="0" smtClean="0"/>
              <a:t>SCTP is a </a:t>
            </a:r>
            <a:r>
              <a:rPr lang="en-US" sz="2800" dirty="0" smtClean="0"/>
              <a:t>feedback based </a:t>
            </a:r>
            <a:r>
              <a:rPr lang="en-US" sz="2800" dirty="0" smtClean="0"/>
              <a:t>protocol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solidFill>
                  <a:srgbClr val="0000FF"/>
                </a:solidFill>
              </a:rPr>
              <a:t>Flow and congestion control are implemented at the sender side, but are strongly controlled and driven by the receiver feedback</a:t>
            </a:r>
          </a:p>
          <a:p>
            <a:pPr>
              <a:spcAft>
                <a:spcPts val="600"/>
              </a:spcAft>
            </a:pPr>
            <a:r>
              <a:rPr lang="en-US" sz="2800" dirty="0" smtClean="0"/>
              <a:t>Receiver feedback is communicated through SACK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solidFill>
                  <a:srgbClr val="0000FF"/>
                </a:solidFill>
              </a:rPr>
              <a:t>A 32 bit advertised receiver window (</a:t>
            </a:r>
            <a:r>
              <a:rPr lang="en-US" sz="2400" dirty="0" err="1" smtClean="0">
                <a:solidFill>
                  <a:srgbClr val="0000FF"/>
                </a:solidFill>
              </a:rPr>
              <a:t>a_rwnd</a:t>
            </a:r>
            <a:r>
              <a:rPr lang="en-US" sz="2400" dirty="0" smtClean="0">
                <a:solidFill>
                  <a:srgbClr val="0000FF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solidFill>
                  <a:srgbClr val="0000FF"/>
                </a:solidFill>
              </a:rPr>
              <a:t>A 32 bit cumulative TSN (Transmission </a:t>
            </a:r>
            <a:r>
              <a:rPr lang="en-US" sz="2400" dirty="0">
                <a:solidFill>
                  <a:srgbClr val="0000FF"/>
                </a:solidFill>
              </a:rPr>
              <a:t>S</a:t>
            </a:r>
            <a:r>
              <a:rPr lang="en-US" sz="2400" dirty="0" smtClean="0">
                <a:solidFill>
                  <a:srgbClr val="0000FF"/>
                </a:solidFill>
              </a:rPr>
              <a:t>equence </a:t>
            </a:r>
            <a:r>
              <a:rPr lang="en-US" sz="2400" dirty="0">
                <a:solidFill>
                  <a:srgbClr val="0000FF"/>
                </a:solidFill>
              </a:rPr>
              <a:t>N</a:t>
            </a:r>
            <a:r>
              <a:rPr lang="en-US" sz="2400" dirty="0" smtClean="0">
                <a:solidFill>
                  <a:srgbClr val="0000FF"/>
                </a:solidFill>
              </a:rPr>
              <a:t>o.) acknowledgement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solidFill>
                  <a:srgbClr val="0000FF"/>
                </a:solidFill>
              </a:rPr>
              <a:t>TSN ACK is used for congestion control, and hence to control data transmission rate </a:t>
            </a:r>
          </a:p>
          <a:p>
            <a:pPr lvl="1">
              <a:spcAft>
                <a:spcPts val="600"/>
              </a:spcAft>
              <a:buNone/>
            </a:pP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24"/>
            <a:ext cx="9144000" cy="715962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Feedback Manipulation Flooding Attack (FMFA) on SCTP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44DD-8F59-45A7-9F15-BDDE0D32C59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7350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558265"/>
            <a:ext cx="8686800" cy="4902739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rgbClr val="0000FF"/>
                </a:solidFill>
              </a:rPr>
              <a:t>Each SACK that acknowledges new data (new TSN ACK):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/>
              <a:t>Decrements the amount of unacknowledged data (</a:t>
            </a:r>
            <a:r>
              <a:rPr lang="en-US" sz="2000" dirty="0" err="1" smtClean="0"/>
              <a:t>flight_size</a:t>
            </a:r>
            <a:r>
              <a:rPr lang="en-US" sz="2000" dirty="0" smtClean="0"/>
              <a:t>) by the amount of data acknowledged by the  TSN filed of SACK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/>
              <a:t>Increments the </a:t>
            </a:r>
            <a:r>
              <a:rPr lang="en-US" sz="2000" dirty="0" err="1" smtClean="0"/>
              <a:t>cwnd</a:t>
            </a:r>
            <a:r>
              <a:rPr lang="en-US" sz="2000" dirty="0"/>
              <a:t>:</a:t>
            </a:r>
            <a:endParaRPr lang="en-US" sz="2000" dirty="0" smtClean="0"/>
          </a:p>
          <a:p>
            <a:pPr lvl="2">
              <a:spcAft>
                <a:spcPts val="600"/>
              </a:spcAft>
            </a:pPr>
            <a:r>
              <a:rPr lang="en-US" sz="1600" dirty="0" smtClean="0"/>
              <a:t> </a:t>
            </a:r>
            <a:r>
              <a:rPr lang="en-US" sz="1600" dirty="0" err="1" smtClean="0"/>
              <a:t>cwnd</a:t>
            </a:r>
            <a:r>
              <a:rPr lang="en-US" sz="1600" dirty="0" smtClean="0"/>
              <a:t> = cwnd+1  (in slow-start)</a:t>
            </a:r>
          </a:p>
          <a:p>
            <a:pPr lvl="2">
              <a:spcAft>
                <a:spcPts val="600"/>
              </a:spcAft>
            </a:pPr>
            <a:r>
              <a:rPr lang="en-US" sz="1600" dirty="0" err="1"/>
              <a:t>c</a:t>
            </a:r>
            <a:r>
              <a:rPr lang="en-US" sz="1600" dirty="0" err="1" smtClean="0"/>
              <a:t>wnd</a:t>
            </a:r>
            <a:r>
              <a:rPr lang="en-US" sz="1600" dirty="0" smtClean="0"/>
              <a:t> = cwnd+1/</a:t>
            </a:r>
            <a:r>
              <a:rPr lang="en-US" sz="1600" dirty="0" err="1" smtClean="0"/>
              <a:t>cwnd</a:t>
            </a:r>
            <a:r>
              <a:rPr lang="en-US" sz="1600" dirty="0" smtClean="0"/>
              <a:t> (in congestion avoidance) 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/>
              <a:t>Sender sends out new data when </a:t>
            </a:r>
            <a:r>
              <a:rPr lang="en-US" sz="2000" dirty="0" err="1" smtClean="0"/>
              <a:t>cwnd</a:t>
            </a:r>
            <a:r>
              <a:rPr lang="en-US" sz="2000" dirty="0" smtClean="0"/>
              <a:t> &gt; </a:t>
            </a:r>
            <a:r>
              <a:rPr lang="en-US" sz="2000" dirty="0" err="1" smtClean="0"/>
              <a:t>flight_size</a:t>
            </a:r>
            <a:r>
              <a:rPr lang="en-US" sz="2000" dirty="0" smtClean="0"/>
              <a:t> till </a:t>
            </a:r>
            <a:r>
              <a:rPr lang="en-US" sz="2000" dirty="0" err="1" smtClean="0"/>
              <a:t>flight_size</a:t>
            </a:r>
            <a:r>
              <a:rPr lang="en-US" sz="2000" dirty="0" smtClean="0"/>
              <a:t> = </a:t>
            </a:r>
            <a:r>
              <a:rPr lang="en-US" sz="2000" dirty="0" err="1" smtClean="0"/>
              <a:t>cwnd</a:t>
            </a:r>
            <a:endParaRPr lang="en-US" sz="1600" dirty="0" smtClean="0"/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rgbClr val="0000FF"/>
                </a:solidFill>
              </a:rPr>
              <a:t>Each SACK with new TSN ACK will trigger new data packet(s)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/>
              <a:t>Typically one data packet in CA </a:t>
            </a:r>
            <a:r>
              <a:rPr lang="en-US" sz="2000" dirty="0"/>
              <a:t> </a:t>
            </a:r>
            <a:r>
              <a:rPr lang="en-US" sz="2000" dirty="0" smtClean="0"/>
              <a:t>and two SS   </a:t>
            </a:r>
            <a:endParaRPr lang="en-US" sz="2000" dirty="0" smtClean="0">
              <a:solidFill>
                <a:srgbClr val="0000FF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 err="1">
                <a:solidFill>
                  <a:srgbClr val="0000FF"/>
                </a:solidFill>
              </a:rPr>
              <a:t>c</a:t>
            </a:r>
            <a:r>
              <a:rPr lang="en-US" sz="2400" dirty="0" err="1" smtClean="0">
                <a:solidFill>
                  <a:srgbClr val="0000FF"/>
                </a:solidFill>
              </a:rPr>
              <a:t>wnd</a:t>
            </a:r>
            <a:r>
              <a:rPr lang="en-US" sz="2400" dirty="0" smtClean="0">
                <a:solidFill>
                  <a:srgbClr val="0000FF"/>
                </a:solidFill>
              </a:rPr>
              <a:t>=</a:t>
            </a:r>
            <a:r>
              <a:rPr lang="en-US" sz="2400" dirty="0" err="1" smtClean="0">
                <a:solidFill>
                  <a:srgbClr val="0000FF"/>
                </a:solidFill>
              </a:rPr>
              <a:t>cwnd</a:t>
            </a:r>
            <a:r>
              <a:rPr lang="en-US" sz="2400" dirty="0" smtClean="0">
                <a:solidFill>
                  <a:srgbClr val="0000FF"/>
                </a:solidFill>
              </a:rPr>
              <a:t>/2 upon detection of a data packet loss</a:t>
            </a:r>
            <a:r>
              <a:rPr lang="en-US" sz="2000" dirty="0" smtClean="0"/>
              <a:t>  </a:t>
            </a:r>
            <a:endParaRPr lang="en-US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24"/>
            <a:ext cx="9144000" cy="715962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ctr">
              <a:spcBef>
                <a:spcPct val="0"/>
              </a:spcBef>
            </a:pPr>
            <a:r>
              <a:rPr lang="en-US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End-to-end Congestion Control: A </a:t>
            </a:r>
            <a:r>
              <a:rPr lang="en-US" sz="3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</a:t>
            </a:r>
            <a:r>
              <a:rPr lang="en-US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eedback Driven Process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44DD-8F59-45A7-9F15-BDDE0D32C59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0428" y="5574607"/>
            <a:ext cx="79539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02060"/>
                </a:solidFill>
              </a:rPr>
              <a:t>cwnd</a:t>
            </a:r>
            <a:r>
              <a:rPr lang="en-US" b="1" dirty="0" smtClean="0">
                <a:solidFill>
                  <a:srgbClr val="002060"/>
                </a:solidFill>
              </a:rPr>
              <a:t> can be inflated beyond the path capacity through feedback manipulation </a:t>
            </a:r>
            <a:r>
              <a:rPr lang="en-US" b="1" dirty="0" smtClean="0">
                <a:solidFill>
                  <a:srgbClr val="002060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088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4-updated.eps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196" y="1191779"/>
            <a:ext cx="3688461" cy="5440680"/>
          </a:xfrm>
        </p:spPr>
      </p:pic>
      <p:pic>
        <p:nvPicPr>
          <p:cNvPr id="5" name="Picture 4" descr="FIG6-updated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686" y="1133652"/>
            <a:ext cx="3962400" cy="5440045"/>
          </a:xfrm>
          <a:prstGeom prst="rect">
            <a:avLst/>
          </a:prstGeom>
        </p:spPr>
      </p:pic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0" y="-24"/>
            <a:ext cx="9144000" cy="1143000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100" b="1" dirty="0" smtClean="0">
                <a:solidFill>
                  <a:schemeClr val="bg1"/>
                </a:solidFill>
                <a:latin typeface="+mn-lt"/>
                <a:cs typeface="+mn-cs"/>
              </a:rPr>
              <a:t> Optimistic SACK Spoofing in SCTP (The basic Building Block of FMFA)  </a:t>
            </a:r>
            <a:endParaRPr lang="en-US" sz="2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83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104298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 used a simple topology and ns2 for simulation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Later did extensive real-world experimentations</a:t>
            </a: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1026" name="Group 2"/>
          <p:cNvGrpSpPr>
            <a:grpSpLocks noChangeAspect="1"/>
          </p:cNvGrpSpPr>
          <p:nvPr/>
        </p:nvGrpSpPr>
        <p:grpSpPr bwMode="auto">
          <a:xfrm>
            <a:off x="3071802" y="2143116"/>
            <a:ext cx="2508498" cy="1500198"/>
            <a:chOff x="4432" y="4497"/>
            <a:chExt cx="3442" cy="2059"/>
          </a:xfrm>
        </p:grpSpPr>
        <p:sp>
          <p:nvSpPr>
            <p:cNvPr id="1027" name="AutoShape 3"/>
            <p:cNvSpPr>
              <a:spLocks noChangeAspect="1" noChangeArrowheads="1"/>
            </p:cNvSpPr>
            <p:nvPr/>
          </p:nvSpPr>
          <p:spPr bwMode="auto">
            <a:xfrm>
              <a:off x="4432" y="4497"/>
              <a:ext cx="3442" cy="205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4"/>
            <p:cNvSpPr>
              <a:spLocks noChangeAspect="1"/>
            </p:cNvSpPr>
            <p:nvPr/>
          </p:nvSpPr>
          <p:spPr bwMode="auto">
            <a:xfrm>
              <a:off x="4436" y="5951"/>
              <a:ext cx="412" cy="380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186" y="2"/>
                </a:cxn>
                <a:cxn ang="0">
                  <a:pos x="165" y="6"/>
                </a:cxn>
                <a:cxn ang="0">
                  <a:pos x="146" y="11"/>
                </a:cxn>
                <a:cxn ang="0">
                  <a:pos x="125" y="21"/>
                </a:cxn>
                <a:cxn ang="0">
                  <a:pos x="106" y="30"/>
                </a:cxn>
                <a:cxn ang="0">
                  <a:pos x="89" y="44"/>
                </a:cxn>
                <a:cxn ang="0">
                  <a:pos x="64" y="63"/>
                </a:cxn>
                <a:cxn ang="0">
                  <a:pos x="45" y="88"/>
                </a:cxn>
                <a:cxn ang="0">
                  <a:pos x="32" y="105"/>
                </a:cxn>
                <a:cxn ang="0">
                  <a:pos x="22" y="124"/>
                </a:cxn>
                <a:cxn ang="0">
                  <a:pos x="15" y="143"/>
                </a:cxn>
                <a:cxn ang="0">
                  <a:pos x="7" y="164"/>
                </a:cxn>
                <a:cxn ang="0">
                  <a:pos x="3" y="185"/>
                </a:cxn>
                <a:cxn ang="0">
                  <a:pos x="1" y="208"/>
                </a:cxn>
                <a:cxn ang="0">
                  <a:pos x="1" y="231"/>
                </a:cxn>
                <a:cxn ang="0">
                  <a:pos x="3" y="253"/>
                </a:cxn>
                <a:cxn ang="0">
                  <a:pos x="7" y="273"/>
                </a:cxn>
                <a:cxn ang="0">
                  <a:pos x="15" y="295"/>
                </a:cxn>
                <a:cxn ang="0">
                  <a:pos x="22" y="314"/>
                </a:cxn>
                <a:cxn ang="0">
                  <a:pos x="32" y="334"/>
                </a:cxn>
                <a:cxn ang="0">
                  <a:pos x="45" y="351"/>
                </a:cxn>
                <a:cxn ang="0">
                  <a:pos x="64" y="374"/>
                </a:cxn>
                <a:cxn ang="0">
                  <a:pos x="89" y="395"/>
                </a:cxn>
                <a:cxn ang="0">
                  <a:pos x="106" y="406"/>
                </a:cxn>
                <a:cxn ang="0">
                  <a:pos x="125" y="417"/>
                </a:cxn>
                <a:cxn ang="0">
                  <a:pos x="146" y="425"/>
                </a:cxn>
                <a:cxn ang="0">
                  <a:pos x="165" y="433"/>
                </a:cxn>
                <a:cxn ang="0">
                  <a:pos x="186" y="435"/>
                </a:cxn>
                <a:cxn ang="0">
                  <a:pos x="209" y="438"/>
                </a:cxn>
                <a:cxn ang="0">
                  <a:pos x="231" y="438"/>
                </a:cxn>
                <a:cxn ang="0">
                  <a:pos x="252" y="435"/>
                </a:cxn>
                <a:cxn ang="0">
                  <a:pos x="275" y="433"/>
                </a:cxn>
                <a:cxn ang="0">
                  <a:pos x="294" y="425"/>
                </a:cxn>
                <a:cxn ang="0">
                  <a:pos x="315" y="417"/>
                </a:cxn>
                <a:cxn ang="0">
                  <a:pos x="332" y="406"/>
                </a:cxn>
                <a:cxn ang="0">
                  <a:pos x="351" y="395"/>
                </a:cxn>
                <a:cxn ang="0">
                  <a:pos x="374" y="374"/>
                </a:cxn>
                <a:cxn ang="0">
                  <a:pos x="395" y="351"/>
                </a:cxn>
                <a:cxn ang="0">
                  <a:pos x="406" y="334"/>
                </a:cxn>
                <a:cxn ang="0">
                  <a:pos x="418" y="314"/>
                </a:cxn>
                <a:cxn ang="0">
                  <a:pos x="425" y="295"/>
                </a:cxn>
                <a:cxn ang="0">
                  <a:pos x="431" y="273"/>
                </a:cxn>
                <a:cxn ang="0">
                  <a:pos x="437" y="253"/>
                </a:cxn>
                <a:cxn ang="0">
                  <a:pos x="439" y="231"/>
                </a:cxn>
                <a:cxn ang="0">
                  <a:pos x="439" y="208"/>
                </a:cxn>
                <a:cxn ang="0">
                  <a:pos x="437" y="185"/>
                </a:cxn>
                <a:cxn ang="0">
                  <a:pos x="431" y="164"/>
                </a:cxn>
                <a:cxn ang="0">
                  <a:pos x="425" y="143"/>
                </a:cxn>
                <a:cxn ang="0">
                  <a:pos x="418" y="124"/>
                </a:cxn>
                <a:cxn ang="0">
                  <a:pos x="406" y="105"/>
                </a:cxn>
                <a:cxn ang="0">
                  <a:pos x="395" y="88"/>
                </a:cxn>
                <a:cxn ang="0">
                  <a:pos x="374" y="63"/>
                </a:cxn>
                <a:cxn ang="0">
                  <a:pos x="351" y="44"/>
                </a:cxn>
                <a:cxn ang="0">
                  <a:pos x="332" y="30"/>
                </a:cxn>
                <a:cxn ang="0">
                  <a:pos x="315" y="21"/>
                </a:cxn>
                <a:cxn ang="0">
                  <a:pos x="294" y="11"/>
                </a:cxn>
                <a:cxn ang="0">
                  <a:pos x="275" y="6"/>
                </a:cxn>
                <a:cxn ang="0">
                  <a:pos x="252" y="2"/>
                </a:cxn>
                <a:cxn ang="0">
                  <a:pos x="231" y="0"/>
                </a:cxn>
              </a:cxnLst>
              <a:rect l="0" t="0" r="r" b="b"/>
              <a:pathLst>
                <a:path w="439" h="438">
                  <a:moveTo>
                    <a:pt x="220" y="0"/>
                  </a:moveTo>
                  <a:lnTo>
                    <a:pt x="209" y="0"/>
                  </a:lnTo>
                  <a:lnTo>
                    <a:pt x="197" y="2"/>
                  </a:lnTo>
                  <a:lnTo>
                    <a:pt x="186" y="2"/>
                  </a:lnTo>
                  <a:lnTo>
                    <a:pt x="176" y="4"/>
                  </a:lnTo>
                  <a:lnTo>
                    <a:pt x="165" y="6"/>
                  </a:lnTo>
                  <a:lnTo>
                    <a:pt x="154" y="9"/>
                  </a:lnTo>
                  <a:lnTo>
                    <a:pt x="146" y="11"/>
                  </a:lnTo>
                  <a:lnTo>
                    <a:pt x="135" y="17"/>
                  </a:lnTo>
                  <a:lnTo>
                    <a:pt x="125" y="21"/>
                  </a:lnTo>
                  <a:lnTo>
                    <a:pt x="115" y="27"/>
                  </a:lnTo>
                  <a:lnTo>
                    <a:pt x="106" y="30"/>
                  </a:lnTo>
                  <a:lnTo>
                    <a:pt x="96" y="36"/>
                  </a:lnTo>
                  <a:lnTo>
                    <a:pt x="89" y="44"/>
                  </a:lnTo>
                  <a:lnTo>
                    <a:pt x="81" y="50"/>
                  </a:lnTo>
                  <a:lnTo>
                    <a:pt x="64" y="63"/>
                  </a:lnTo>
                  <a:lnTo>
                    <a:pt x="51" y="80"/>
                  </a:lnTo>
                  <a:lnTo>
                    <a:pt x="45" y="88"/>
                  </a:lnTo>
                  <a:lnTo>
                    <a:pt x="39" y="95"/>
                  </a:lnTo>
                  <a:lnTo>
                    <a:pt x="32" y="105"/>
                  </a:lnTo>
                  <a:lnTo>
                    <a:pt x="28" y="114"/>
                  </a:lnTo>
                  <a:lnTo>
                    <a:pt x="22" y="124"/>
                  </a:lnTo>
                  <a:lnTo>
                    <a:pt x="19" y="133"/>
                  </a:lnTo>
                  <a:lnTo>
                    <a:pt x="15" y="143"/>
                  </a:lnTo>
                  <a:lnTo>
                    <a:pt x="11" y="154"/>
                  </a:lnTo>
                  <a:lnTo>
                    <a:pt x="7" y="164"/>
                  </a:lnTo>
                  <a:lnTo>
                    <a:pt x="5" y="173"/>
                  </a:lnTo>
                  <a:lnTo>
                    <a:pt x="3" y="185"/>
                  </a:lnTo>
                  <a:lnTo>
                    <a:pt x="1" y="196"/>
                  </a:lnTo>
                  <a:lnTo>
                    <a:pt x="1" y="208"/>
                  </a:lnTo>
                  <a:lnTo>
                    <a:pt x="0" y="219"/>
                  </a:lnTo>
                  <a:lnTo>
                    <a:pt x="1" y="231"/>
                  </a:lnTo>
                  <a:lnTo>
                    <a:pt x="1" y="240"/>
                  </a:lnTo>
                  <a:lnTo>
                    <a:pt x="3" y="253"/>
                  </a:lnTo>
                  <a:lnTo>
                    <a:pt x="5" y="263"/>
                  </a:lnTo>
                  <a:lnTo>
                    <a:pt x="7" y="273"/>
                  </a:lnTo>
                  <a:lnTo>
                    <a:pt x="11" y="284"/>
                  </a:lnTo>
                  <a:lnTo>
                    <a:pt x="15" y="295"/>
                  </a:lnTo>
                  <a:lnTo>
                    <a:pt x="19" y="303"/>
                  </a:lnTo>
                  <a:lnTo>
                    <a:pt x="22" y="314"/>
                  </a:lnTo>
                  <a:lnTo>
                    <a:pt x="28" y="324"/>
                  </a:lnTo>
                  <a:lnTo>
                    <a:pt x="32" y="334"/>
                  </a:lnTo>
                  <a:lnTo>
                    <a:pt x="39" y="341"/>
                  </a:lnTo>
                  <a:lnTo>
                    <a:pt x="45" y="351"/>
                  </a:lnTo>
                  <a:lnTo>
                    <a:pt x="51" y="358"/>
                  </a:lnTo>
                  <a:lnTo>
                    <a:pt x="64" y="374"/>
                  </a:lnTo>
                  <a:lnTo>
                    <a:pt x="81" y="389"/>
                  </a:lnTo>
                  <a:lnTo>
                    <a:pt x="89" y="395"/>
                  </a:lnTo>
                  <a:lnTo>
                    <a:pt x="96" y="402"/>
                  </a:lnTo>
                  <a:lnTo>
                    <a:pt x="106" y="406"/>
                  </a:lnTo>
                  <a:lnTo>
                    <a:pt x="115" y="412"/>
                  </a:lnTo>
                  <a:lnTo>
                    <a:pt x="125" y="417"/>
                  </a:lnTo>
                  <a:lnTo>
                    <a:pt x="135" y="421"/>
                  </a:lnTo>
                  <a:lnTo>
                    <a:pt x="146" y="425"/>
                  </a:lnTo>
                  <a:lnTo>
                    <a:pt x="154" y="429"/>
                  </a:lnTo>
                  <a:lnTo>
                    <a:pt x="165" y="433"/>
                  </a:lnTo>
                  <a:lnTo>
                    <a:pt x="176" y="435"/>
                  </a:lnTo>
                  <a:lnTo>
                    <a:pt x="186" y="435"/>
                  </a:lnTo>
                  <a:lnTo>
                    <a:pt x="197" y="436"/>
                  </a:lnTo>
                  <a:lnTo>
                    <a:pt x="209" y="438"/>
                  </a:lnTo>
                  <a:lnTo>
                    <a:pt x="220" y="438"/>
                  </a:lnTo>
                  <a:lnTo>
                    <a:pt x="231" y="438"/>
                  </a:lnTo>
                  <a:lnTo>
                    <a:pt x="243" y="436"/>
                  </a:lnTo>
                  <a:lnTo>
                    <a:pt x="252" y="435"/>
                  </a:lnTo>
                  <a:lnTo>
                    <a:pt x="264" y="435"/>
                  </a:lnTo>
                  <a:lnTo>
                    <a:pt x="275" y="433"/>
                  </a:lnTo>
                  <a:lnTo>
                    <a:pt x="285" y="429"/>
                  </a:lnTo>
                  <a:lnTo>
                    <a:pt x="294" y="425"/>
                  </a:lnTo>
                  <a:lnTo>
                    <a:pt x="306" y="421"/>
                  </a:lnTo>
                  <a:lnTo>
                    <a:pt x="315" y="417"/>
                  </a:lnTo>
                  <a:lnTo>
                    <a:pt x="325" y="412"/>
                  </a:lnTo>
                  <a:lnTo>
                    <a:pt x="332" y="406"/>
                  </a:lnTo>
                  <a:lnTo>
                    <a:pt x="342" y="402"/>
                  </a:lnTo>
                  <a:lnTo>
                    <a:pt x="351" y="395"/>
                  </a:lnTo>
                  <a:lnTo>
                    <a:pt x="359" y="389"/>
                  </a:lnTo>
                  <a:lnTo>
                    <a:pt x="374" y="374"/>
                  </a:lnTo>
                  <a:lnTo>
                    <a:pt x="389" y="358"/>
                  </a:lnTo>
                  <a:lnTo>
                    <a:pt x="395" y="351"/>
                  </a:lnTo>
                  <a:lnTo>
                    <a:pt x="401" y="341"/>
                  </a:lnTo>
                  <a:lnTo>
                    <a:pt x="406" y="334"/>
                  </a:lnTo>
                  <a:lnTo>
                    <a:pt x="412" y="324"/>
                  </a:lnTo>
                  <a:lnTo>
                    <a:pt x="418" y="314"/>
                  </a:lnTo>
                  <a:lnTo>
                    <a:pt x="422" y="303"/>
                  </a:lnTo>
                  <a:lnTo>
                    <a:pt x="425" y="295"/>
                  </a:lnTo>
                  <a:lnTo>
                    <a:pt x="429" y="284"/>
                  </a:lnTo>
                  <a:lnTo>
                    <a:pt x="431" y="273"/>
                  </a:lnTo>
                  <a:lnTo>
                    <a:pt x="435" y="263"/>
                  </a:lnTo>
                  <a:lnTo>
                    <a:pt x="437" y="253"/>
                  </a:lnTo>
                  <a:lnTo>
                    <a:pt x="439" y="240"/>
                  </a:lnTo>
                  <a:lnTo>
                    <a:pt x="439" y="231"/>
                  </a:lnTo>
                  <a:lnTo>
                    <a:pt x="439" y="219"/>
                  </a:lnTo>
                  <a:lnTo>
                    <a:pt x="439" y="208"/>
                  </a:lnTo>
                  <a:lnTo>
                    <a:pt x="439" y="196"/>
                  </a:lnTo>
                  <a:lnTo>
                    <a:pt x="437" y="185"/>
                  </a:lnTo>
                  <a:lnTo>
                    <a:pt x="435" y="173"/>
                  </a:lnTo>
                  <a:lnTo>
                    <a:pt x="431" y="164"/>
                  </a:lnTo>
                  <a:lnTo>
                    <a:pt x="429" y="154"/>
                  </a:lnTo>
                  <a:lnTo>
                    <a:pt x="425" y="143"/>
                  </a:lnTo>
                  <a:lnTo>
                    <a:pt x="422" y="133"/>
                  </a:lnTo>
                  <a:lnTo>
                    <a:pt x="418" y="124"/>
                  </a:lnTo>
                  <a:lnTo>
                    <a:pt x="412" y="114"/>
                  </a:lnTo>
                  <a:lnTo>
                    <a:pt x="406" y="105"/>
                  </a:lnTo>
                  <a:lnTo>
                    <a:pt x="401" y="95"/>
                  </a:lnTo>
                  <a:lnTo>
                    <a:pt x="395" y="88"/>
                  </a:lnTo>
                  <a:lnTo>
                    <a:pt x="389" y="80"/>
                  </a:lnTo>
                  <a:lnTo>
                    <a:pt x="374" y="63"/>
                  </a:lnTo>
                  <a:lnTo>
                    <a:pt x="359" y="50"/>
                  </a:lnTo>
                  <a:lnTo>
                    <a:pt x="351" y="44"/>
                  </a:lnTo>
                  <a:lnTo>
                    <a:pt x="342" y="36"/>
                  </a:lnTo>
                  <a:lnTo>
                    <a:pt x="332" y="30"/>
                  </a:lnTo>
                  <a:lnTo>
                    <a:pt x="325" y="27"/>
                  </a:lnTo>
                  <a:lnTo>
                    <a:pt x="315" y="21"/>
                  </a:lnTo>
                  <a:lnTo>
                    <a:pt x="306" y="17"/>
                  </a:lnTo>
                  <a:lnTo>
                    <a:pt x="294" y="11"/>
                  </a:lnTo>
                  <a:lnTo>
                    <a:pt x="285" y="9"/>
                  </a:lnTo>
                  <a:lnTo>
                    <a:pt x="275" y="6"/>
                  </a:lnTo>
                  <a:lnTo>
                    <a:pt x="264" y="4"/>
                  </a:lnTo>
                  <a:lnTo>
                    <a:pt x="252" y="2"/>
                  </a:lnTo>
                  <a:lnTo>
                    <a:pt x="243" y="2"/>
                  </a:lnTo>
                  <a:lnTo>
                    <a:pt x="231" y="0"/>
                  </a:lnTo>
                  <a:lnTo>
                    <a:pt x="220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5"/>
            <p:cNvSpPr>
              <a:spLocks noChangeAspect="1"/>
            </p:cNvSpPr>
            <p:nvPr/>
          </p:nvSpPr>
          <p:spPr bwMode="auto">
            <a:xfrm>
              <a:off x="4436" y="4497"/>
              <a:ext cx="412" cy="379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186" y="3"/>
                </a:cxn>
                <a:cxn ang="0">
                  <a:pos x="165" y="5"/>
                </a:cxn>
                <a:cxn ang="0">
                  <a:pos x="146" y="13"/>
                </a:cxn>
                <a:cxn ang="0">
                  <a:pos x="125" y="21"/>
                </a:cxn>
                <a:cxn ang="0">
                  <a:pos x="106" y="32"/>
                </a:cxn>
                <a:cxn ang="0">
                  <a:pos x="89" y="43"/>
                </a:cxn>
                <a:cxn ang="0">
                  <a:pos x="64" y="64"/>
                </a:cxn>
                <a:cxn ang="0">
                  <a:pos x="45" y="87"/>
                </a:cxn>
                <a:cxn ang="0">
                  <a:pos x="32" y="104"/>
                </a:cxn>
                <a:cxn ang="0">
                  <a:pos x="22" y="125"/>
                </a:cxn>
                <a:cxn ang="0">
                  <a:pos x="15" y="143"/>
                </a:cxn>
                <a:cxn ang="0">
                  <a:pos x="7" y="165"/>
                </a:cxn>
                <a:cxn ang="0">
                  <a:pos x="3" y="185"/>
                </a:cxn>
                <a:cxn ang="0">
                  <a:pos x="1" y="207"/>
                </a:cxn>
                <a:cxn ang="0">
                  <a:pos x="1" y="230"/>
                </a:cxn>
                <a:cxn ang="0">
                  <a:pos x="3" y="253"/>
                </a:cxn>
                <a:cxn ang="0">
                  <a:pos x="7" y="274"/>
                </a:cxn>
                <a:cxn ang="0">
                  <a:pos x="15" y="295"/>
                </a:cxn>
                <a:cxn ang="0">
                  <a:pos x="22" y="314"/>
                </a:cxn>
                <a:cxn ang="0">
                  <a:pos x="32" y="333"/>
                </a:cxn>
                <a:cxn ang="0">
                  <a:pos x="45" y="350"/>
                </a:cxn>
                <a:cxn ang="0">
                  <a:pos x="64" y="375"/>
                </a:cxn>
                <a:cxn ang="0">
                  <a:pos x="89" y="394"/>
                </a:cxn>
                <a:cxn ang="0">
                  <a:pos x="106" y="408"/>
                </a:cxn>
                <a:cxn ang="0">
                  <a:pos x="125" y="417"/>
                </a:cxn>
                <a:cxn ang="0">
                  <a:pos x="146" y="427"/>
                </a:cxn>
                <a:cxn ang="0">
                  <a:pos x="165" y="432"/>
                </a:cxn>
                <a:cxn ang="0">
                  <a:pos x="186" y="436"/>
                </a:cxn>
                <a:cxn ang="0">
                  <a:pos x="209" y="438"/>
                </a:cxn>
                <a:cxn ang="0">
                  <a:pos x="231" y="438"/>
                </a:cxn>
                <a:cxn ang="0">
                  <a:pos x="252" y="436"/>
                </a:cxn>
                <a:cxn ang="0">
                  <a:pos x="275" y="432"/>
                </a:cxn>
                <a:cxn ang="0">
                  <a:pos x="294" y="427"/>
                </a:cxn>
                <a:cxn ang="0">
                  <a:pos x="315" y="417"/>
                </a:cxn>
                <a:cxn ang="0">
                  <a:pos x="332" y="408"/>
                </a:cxn>
                <a:cxn ang="0">
                  <a:pos x="351" y="394"/>
                </a:cxn>
                <a:cxn ang="0">
                  <a:pos x="374" y="375"/>
                </a:cxn>
                <a:cxn ang="0">
                  <a:pos x="395" y="350"/>
                </a:cxn>
                <a:cxn ang="0">
                  <a:pos x="406" y="333"/>
                </a:cxn>
                <a:cxn ang="0">
                  <a:pos x="418" y="314"/>
                </a:cxn>
                <a:cxn ang="0">
                  <a:pos x="425" y="295"/>
                </a:cxn>
                <a:cxn ang="0">
                  <a:pos x="431" y="274"/>
                </a:cxn>
                <a:cxn ang="0">
                  <a:pos x="437" y="253"/>
                </a:cxn>
                <a:cxn ang="0">
                  <a:pos x="439" y="230"/>
                </a:cxn>
                <a:cxn ang="0">
                  <a:pos x="439" y="207"/>
                </a:cxn>
                <a:cxn ang="0">
                  <a:pos x="437" y="185"/>
                </a:cxn>
                <a:cxn ang="0">
                  <a:pos x="431" y="165"/>
                </a:cxn>
                <a:cxn ang="0">
                  <a:pos x="425" y="143"/>
                </a:cxn>
                <a:cxn ang="0">
                  <a:pos x="418" y="125"/>
                </a:cxn>
                <a:cxn ang="0">
                  <a:pos x="406" y="104"/>
                </a:cxn>
                <a:cxn ang="0">
                  <a:pos x="395" y="87"/>
                </a:cxn>
                <a:cxn ang="0">
                  <a:pos x="374" y="64"/>
                </a:cxn>
                <a:cxn ang="0">
                  <a:pos x="351" y="43"/>
                </a:cxn>
                <a:cxn ang="0">
                  <a:pos x="332" y="32"/>
                </a:cxn>
                <a:cxn ang="0">
                  <a:pos x="315" y="21"/>
                </a:cxn>
                <a:cxn ang="0">
                  <a:pos x="294" y="13"/>
                </a:cxn>
                <a:cxn ang="0">
                  <a:pos x="275" y="5"/>
                </a:cxn>
                <a:cxn ang="0">
                  <a:pos x="252" y="3"/>
                </a:cxn>
                <a:cxn ang="0">
                  <a:pos x="231" y="0"/>
                </a:cxn>
              </a:cxnLst>
              <a:rect l="0" t="0" r="r" b="b"/>
              <a:pathLst>
                <a:path w="439" h="438">
                  <a:moveTo>
                    <a:pt x="220" y="0"/>
                  </a:moveTo>
                  <a:lnTo>
                    <a:pt x="209" y="0"/>
                  </a:lnTo>
                  <a:lnTo>
                    <a:pt x="197" y="2"/>
                  </a:lnTo>
                  <a:lnTo>
                    <a:pt x="186" y="3"/>
                  </a:lnTo>
                  <a:lnTo>
                    <a:pt x="176" y="3"/>
                  </a:lnTo>
                  <a:lnTo>
                    <a:pt x="165" y="5"/>
                  </a:lnTo>
                  <a:lnTo>
                    <a:pt x="154" y="9"/>
                  </a:lnTo>
                  <a:lnTo>
                    <a:pt x="146" y="13"/>
                  </a:lnTo>
                  <a:lnTo>
                    <a:pt x="135" y="17"/>
                  </a:lnTo>
                  <a:lnTo>
                    <a:pt x="125" y="21"/>
                  </a:lnTo>
                  <a:lnTo>
                    <a:pt x="115" y="26"/>
                  </a:lnTo>
                  <a:lnTo>
                    <a:pt x="106" y="32"/>
                  </a:lnTo>
                  <a:lnTo>
                    <a:pt x="96" y="36"/>
                  </a:lnTo>
                  <a:lnTo>
                    <a:pt x="89" y="43"/>
                  </a:lnTo>
                  <a:lnTo>
                    <a:pt x="81" y="49"/>
                  </a:lnTo>
                  <a:lnTo>
                    <a:pt x="64" y="64"/>
                  </a:lnTo>
                  <a:lnTo>
                    <a:pt x="51" y="80"/>
                  </a:lnTo>
                  <a:lnTo>
                    <a:pt x="45" y="87"/>
                  </a:lnTo>
                  <a:lnTo>
                    <a:pt x="39" y="97"/>
                  </a:lnTo>
                  <a:lnTo>
                    <a:pt x="32" y="104"/>
                  </a:lnTo>
                  <a:lnTo>
                    <a:pt x="28" y="114"/>
                  </a:lnTo>
                  <a:lnTo>
                    <a:pt x="22" y="125"/>
                  </a:lnTo>
                  <a:lnTo>
                    <a:pt x="19" y="135"/>
                  </a:lnTo>
                  <a:lnTo>
                    <a:pt x="15" y="143"/>
                  </a:lnTo>
                  <a:lnTo>
                    <a:pt x="11" y="154"/>
                  </a:lnTo>
                  <a:lnTo>
                    <a:pt x="7" y="165"/>
                  </a:lnTo>
                  <a:lnTo>
                    <a:pt x="5" y="175"/>
                  </a:lnTo>
                  <a:lnTo>
                    <a:pt x="3" y="185"/>
                  </a:lnTo>
                  <a:lnTo>
                    <a:pt x="1" y="198"/>
                  </a:lnTo>
                  <a:lnTo>
                    <a:pt x="1" y="207"/>
                  </a:lnTo>
                  <a:lnTo>
                    <a:pt x="0" y="219"/>
                  </a:lnTo>
                  <a:lnTo>
                    <a:pt x="1" y="230"/>
                  </a:lnTo>
                  <a:lnTo>
                    <a:pt x="1" y="242"/>
                  </a:lnTo>
                  <a:lnTo>
                    <a:pt x="3" y="253"/>
                  </a:lnTo>
                  <a:lnTo>
                    <a:pt x="5" y="265"/>
                  </a:lnTo>
                  <a:lnTo>
                    <a:pt x="7" y="274"/>
                  </a:lnTo>
                  <a:lnTo>
                    <a:pt x="11" y="284"/>
                  </a:lnTo>
                  <a:lnTo>
                    <a:pt x="15" y="295"/>
                  </a:lnTo>
                  <a:lnTo>
                    <a:pt x="19" y="305"/>
                  </a:lnTo>
                  <a:lnTo>
                    <a:pt x="22" y="314"/>
                  </a:lnTo>
                  <a:lnTo>
                    <a:pt x="28" y="324"/>
                  </a:lnTo>
                  <a:lnTo>
                    <a:pt x="32" y="333"/>
                  </a:lnTo>
                  <a:lnTo>
                    <a:pt x="39" y="343"/>
                  </a:lnTo>
                  <a:lnTo>
                    <a:pt x="45" y="350"/>
                  </a:lnTo>
                  <a:lnTo>
                    <a:pt x="51" y="358"/>
                  </a:lnTo>
                  <a:lnTo>
                    <a:pt x="64" y="375"/>
                  </a:lnTo>
                  <a:lnTo>
                    <a:pt x="81" y="389"/>
                  </a:lnTo>
                  <a:lnTo>
                    <a:pt x="89" y="394"/>
                  </a:lnTo>
                  <a:lnTo>
                    <a:pt x="96" y="402"/>
                  </a:lnTo>
                  <a:lnTo>
                    <a:pt x="106" y="408"/>
                  </a:lnTo>
                  <a:lnTo>
                    <a:pt x="115" y="411"/>
                  </a:lnTo>
                  <a:lnTo>
                    <a:pt x="125" y="417"/>
                  </a:lnTo>
                  <a:lnTo>
                    <a:pt x="135" y="421"/>
                  </a:lnTo>
                  <a:lnTo>
                    <a:pt x="146" y="427"/>
                  </a:lnTo>
                  <a:lnTo>
                    <a:pt x="154" y="429"/>
                  </a:lnTo>
                  <a:lnTo>
                    <a:pt x="165" y="432"/>
                  </a:lnTo>
                  <a:lnTo>
                    <a:pt x="176" y="434"/>
                  </a:lnTo>
                  <a:lnTo>
                    <a:pt x="186" y="436"/>
                  </a:lnTo>
                  <a:lnTo>
                    <a:pt x="197" y="436"/>
                  </a:lnTo>
                  <a:lnTo>
                    <a:pt x="209" y="438"/>
                  </a:lnTo>
                  <a:lnTo>
                    <a:pt x="220" y="438"/>
                  </a:lnTo>
                  <a:lnTo>
                    <a:pt x="231" y="438"/>
                  </a:lnTo>
                  <a:lnTo>
                    <a:pt x="243" y="436"/>
                  </a:lnTo>
                  <a:lnTo>
                    <a:pt x="252" y="436"/>
                  </a:lnTo>
                  <a:lnTo>
                    <a:pt x="264" y="434"/>
                  </a:lnTo>
                  <a:lnTo>
                    <a:pt x="275" y="432"/>
                  </a:lnTo>
                  <a:lnTo>
                    <a:pt x="285" y="429"/>
                  </a:lnTo>
                  <a:lnTo>
                    <a:pt x="294" y="427"/>
                  </a:lnTo>
                  <a:lnTo>
                    <a:pt x="306" y="421"/>
                  </a:lnTo>
                  <a:lnTo>
                    <a:pt x="315" y="417"/>
                  </a:lnTo>
                  <a:lnTo>
                    <a:pt x="325" y="411"/>
                  </a:lnTo>
                  <a:lnTo>
                    <a:pt x="332" y="408"/>
                  </a:lnTo>
                  <a:lnTo>
                    <a:pt x="342" y="402"/>
                  </a:lnTo>
                  <a:lnTo>
                    <a:pt x="351" y="394"/>
                  </a:lnTo>
                  <a:lnTo>
                    <a:pt x="359" y="389"/>
                  </a:lnTo>
                  <a:lnTo>
                    <a:pt x="374" y="375"/>
                  </a:lnTo>
                  <a:lnTo>
                    <a:pt x="389" y="358"/>
                  </a:lnTo>
                  <a:lnTo>
                    <a:pt x="395" y="350"/>
                  </a:lnTo>
                  <a:lnTo>
                    <a:pt x="401" y="343"/>
                  </a:lnTo>
                  <a:lnTo>
                    <a:pt x="406" y="333"/>
                  </a:lnTo>
                  <a:lnTo>
                    <a:pt x="412" y="324"/>
                  </a:lnTo>
                  <a:lnTo>
                    <a:pt x="418" y="314"/>
                  </a:lnTo>
                  <a:lnTo>
                    <a:pt x="422" y="305"/>
                  </a:lnTo>
                  <a:lnTo>
                    <a:pt x="425" y="295"/>
                  </a:lnTo>
                  <a:lnTo>
                    <a:pt x="429" y="284"/>
                  </a:lnTo>
                  <a:lnTo>
                    <a:pt x="431" y="274"/>
                  </a:lnTo>
                  <a:lnTo>
                    <a:pt x="435" y="265"/>
                  </a:lnTo>
                  <a:lnTo>
                    <a:pt x="437" y="253"/>
                  </a:lnTo>
                  <a:lnTo>
                    <a:pt x="439" y="242"/>
                  </a:lnTo>
                  <a:lnTo>
                    <a:pt x="439" y="230"/>
                  </a:lnTo>
                  <a:lnTo>
                    <a:pt x="439" y="219"/>
                  </a:lnTo>
                  <a:lnTo>
                    <a:pt x="439" y="207"/>
                  </a:lnTo>
                  <a:lnTo>
                    <a:pt x="439" y="198"/>
                  </a:lnTo>
                  <a:lnTo>
                    <a:pt x="437" y="185"/>
                  </a:lnTo>
                  <a:lnTo>
                    <a:pt x="435" y="175"/>
                  </a:lnTo>
                  <a:lnTo>
                    <a:pt x="431" y="165"/>
                  </a:lnTo>
                  <a:lnTo>
                    <a:pt x="429" y="154"/>
                  </a:lnTo>
                  <a:lnTo>
                    <a:pt x="425" y="143"/>
                  </a:lnTo>
                  <a:lnTo>
                    <a:pt x="422" y="135"/>
                  </a:lnTo>
                  <a:lnTo>
                    <a:pt x="418" y="125"/>
                  </a:lnTo>
                  <a:lnTo>
                    <a:pt x="412" y="114"/>
                  </a:lnTo>
                  <a:lnTo>
                    <a:pt x="406" y="104"/>
                  </a:lnTo>
                  <a:lnTo>
                    <a:pt x="401" y="97"/>
                  </a:lnTo>
                  <a:lnTo>
                    <a:pt x="395" y="87"/>
                  </a:lnTo>
                  <a:lnTo>
                    <a:pt x="389" y="80"/>
                  </a:lnTo>
                  <a:lnTo>
                    <a:pt x="374" y="64"/>
                  </a:lnTo>
                  <a:lnTo>
                    <a:pt x="359" y="49"/>
                  </a:lnTo>
                  <a:lnTo>
                    <a:pt x="351" y="43"/>
                  </a:lnTo>
                  <a:lnTo>
                    <a:pt x="342" y="36"/>
                  </a:lnTo>
                  <a:lnTo>
                    <a:pt x="332" y="32"/>
                  </a:lnTo>
                  <a:lnTo>
                    <a:pt x="325" y="26"/>
                  </a:lnTo>
                  <a:lnTo>
                    <a:pt x="315" y="21"/>
                  </a:lnTo>
                  <a:lnTo>
                    <a:pt x="306" y="17"/>
                  </a:lnTo>
                  <a:lnTo>
                    <a:pt x="294" y="13"/>
                  </a:lnTo>
                  <a:lnTo>
                    <a:pt x="285" y="9"/>
                  </a:lnTo>
                  <a:lnTo>
                    <a:pt x="275" y="5"/>
                  </a:lnTo>
                  <a:lnTo>
                    <a:pt x="264" y="3"/>
                  </a:lnTo>
                  <a:lnTo>
                    <a:pt x="252" y="3"/>
                  </a:lnTo>
                  <a:lnTo>
                    <a:pt x="243" y="2"/>
                  </a:lnTo>
                  <a:lnTo>
                    <a:pt x="231" y="0"/>
                  </a:lnTo>
                  <a:lnTo>
                    <a:pt x="220" y="0"/>
                  </a:lnTo>
                </a:path>
              </a:pathLst>
            </a:cu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6"/>
            <p:cNvSpPr>
              <a:spLocks noChangeAspect="1"/>
            </p:cNvSpPr>
            <p:nvPr/>
          </p:nvSpPr>
          <p:spPr bwMode="auto">
            <a:xfrm>
              <a:off x="5464" y="5208"/>
              <a:ext cx="411" cy="379"/>
            </a:xfrm>
            <a:custGeom>
              <a:avLst/>
              <a:gdLst/>
              <a:ahLst/>
              <a:cxnLst>
                <a:cxn ang="0">
                  <a:pos x="207" y="0"/>
                </a:cxn>
                <a:cxn ang="0">
                  <a:pos x="186" y="4"/>
                </a:cxn>
                <a:cxn ang="0">
                  <a:pos x="165" y="6"/>
                </a:cxn>
                <a:cxn ang="0">
                  <a:pos x="144" y="14"/>
                </a:cxn>
                <a:cxn ang="0">
                  <a:pos x="123" y="23"/>
                </a:cxn>
                <a:cxn ang="0">
                  <a:pos x="106" y="33"/>
                </a:cxn>
                <a:cxn ang="0">
                  <a:pos x="89" y="44"/>
                </a:cxn>
                <a:cxn ang="0">
                  <a:pos x="64" y="65"/>
                </a:cxn>
                <a:cxn ang="0">
                  <a:pos x="43" y="88"/>
                </a:cxn>
                <a:cxn ang="0">
                  <a:pos x="32" y="105"/>
                </a:cxn>
                <a:cxn ang="0">
                  <a:pos x="21" y="124"/>
                </a:cxn>
                <a:cxn ang="0">
                  <a:pos x="13" y="145"/>
                </a:cxn>
                <a:cxn ang="0">
                  <a:pos x="7" y="166"/>
                </a:cxn>
                <a:cxn ang="0">
                  <a:pos x="2" y="185"/>
                </a:cxn>
                <a:cxn ang="0">
                  <a:pos x="2" y="210"/>
                </a:cxn>
                <a:cxn ang="0">
                  <a:pos x="2" y="231"/>
                </a:cxn>
                <a:cxn ang="0">
                  <a:pos x="2" y="254"/>
                </a:cxn>
                <a:cxn ang="0">
                  <a:pos x="7" y="275"/>
                </a:cxn>
                <a:cxn ang="0">
                  <a:pos x="13" y="296"/>
                </a:cxn>
                <a:cxn ang="0">
                  <a:pos x="21" y="317"/>
                </a:cxn>
                <a:cxn ang="0">
                  <a:pos x="32" y="334"/>
                </a:cxn>
                <a:cxn ang="0">
                  <a:pos x="43" y="351"/>
                </a:cxn>
                <a:cxn ang="0">
                  <a:pos x="64" y="374"/>
                </a:cxn>
                <a:cxn ang="0">
                  <a:pos x="89" y="397"/>
                </a:cxn>
                <a:cxn ang="0">
                  <a:pos x="106" y="408"/>
                </a:cxn>
                <a:cxn ang="0">
                  <a:pos x="123" y="418"/>
                </a:cxn>
                <a:cxn ang="0">
                  <a:pos x="144" y="425"/>
                </a:cxn>
                <a:cxn ang="0">
                  <a:pos x="165" y="433"/>
                </a:cxn>
                <a:cxn ang="0">
                  <a:pos x="186" y="437"/>
                </a:cxn>
                <a:cxn ang="0">
                  <a:pos x="207" y="439"/>
                </a:cxn>
                <a:cxn ang="0">
                  <a:pos x="230" y="439"/>
                </a:cxn>
                <a:cxn ang="0">
                  <a:pos x="253" y="437"/>
                </a:cxn>
                <a:cxn ang="0">
                  <a:pos x="273" y="433"/>
                </a:cxn>
                <a:cxn ang="0">
                  <a:pos x="294" y="425"/>
                </a:cxn>
                <a:cxn ang="0">
                  <a:pos x="313" y="418"/>
                </a:cxn>
                <a:cxn ang="0">
                  <a:pos x="332" y="408"/>
                </a:cxn>
                <a:cxn ang="0">
                  <a:pos x="351" y="397"/>
                </a:cxn>
                <a:cxn ang="0">
                  <a:pos x="374" y="374"/>
                </a:cxn>
                <a:cxn ang="0">
                  <a:pos x="393" y="351"/>
                </a:cxn>
                <a:cxn ang="0">
                  <a:pos x="407" y="334"/>
                </a:cxn>
                <a:cxn ang="0">
                  <a:pos x="416" y="317"/>
                </a:cxn>
                <a:cxn ang="0">
                  <a:pos x="426" y="296"/>
                </a:cxn>
                <a:cxn ang="0">
                  <a:pos x="431" y="275"/>
                </a:cxn>
                <a:cxn ang="0">
                  <a:pos x="435" y="254"/>
                </a:cxn>
                <a:cxn ang="0">
                  <a:pos x="437" y="231"/>
                </a:cxn>
                <a:cxn ang="0">
                  <a:pos x="437" y="210"/>
                </a:cxn>
                <a:cxn ang="0">
                  <a:pos x="435" y="185"/>
                </a:cxn>
                <a:cxn ang="0">
                  <a:pos x="431" y="166"/>
                </a:cxn>
                <a:cxn ang="0">
                  <a:pos x="426" y="145"/>
                </a:cxn>
                <a:cxn ang="0">
                  <a:pos x="416" y="124"/>
                </a:cxn>
                <a:cxn ang="0">
                  <a:pos x="407" y="105"/>
                </a:cxn>
                <a:cxn ang="0">
                  <a:pos x="393" y="88"/>
                </a:cxn>
                <a:cxn ang="0">
                  <a:pos x="374" y="65"/>
                </a:cxn>
                <a:cxn ang="0">
                  <a:pos x="351" y="44"/>
                </a:cxn>
                <a:cxn ang="0">
                  <a:pos x="332" y="33"/>
                </a:cxn>
                <a:cxn ang="0">
                  <a:pos x="313" y="23"/>
                </a:cxn>
                <a:cxn ang="0">
                  <a:pos x="294" y="14"/>
                </a:cxn>
                <a:cxn ang="0">
                  <a:pos x="273" y="6"/>
                </a:cxn>
                <a:cxn ang="0">
                  <a:pos x="253" y="4"/>
                </a:cxn>
                <a:cxn ang="0">
                  <a:pos x="230" y="0"/>
                </a:cxn>
              </a:cxnLst>
              <a:rect l="0" t="0" r="r" b="b"/>
              <a:pathLst>
                <a:path w="439" h="439">
                  <a:moveTo>
                    <a:pt x="220" y="0"/>
                  </a:moveTo>
                  <a:lnTo>
                    <a:pt x="207" y="0"/>
                  </a:lnTo>
                  <a:lnTo>
                    <a:pt x="197" y="2"/>
                  </a:lnTo>
                  <a:lnTo>
                    <a:pt x="186" y="4"/>
                  </a:lnTo>
                  <a:lnTo>
                    <a:pt x="175" y="6"/>
                  </a:lnTo>
                  <a:lnTo>
                    <a:pt x="165" y="6"/>
                  </a:lnTo>
                  <a:lnTo>
                    <a:pt x="154" y="10"/>
                  </a:lnTo>
                  <a:lnTo>
                    <a:pt x="144" y="14"/>
                  </a:lnTo>
                  <a:lnTo>
                    <a:pt x="133" y="17"/>
                  </a:lnTo>
                  <a:lnTo>
                    <a:pt x="123" y="23"/>
                  </a:lnTo>
                  <a:lnTo>
                    <a:pt x="116" y="27"/>
                  </a:lnTo>
                  <a:lnTo>
                    <a:pt x="106" y="33"/>
                  </a:lnTo>
                  <a:lnTo>
                    <a:pt x="97" y="38"/>
                  </a:lnTo>
                  <a:lnTo>
                    <a:pt x="89" y="44"/>
                  </a:lnTo>
                  <a:lnTo>
                    <a:pt x="80" y="50"/>
                  </a:lnTo>
                  <a:lnTo>
                    <a:pt x="64" y="65"/>
                  </a:lnTo>
                  <a:lnTo>
                    <a:pt x="51" y="80"/>
                  </a:lnTo>
                  <a:lnTo>
                    <a:pt x="43" y="88"/>
                  </a:lnTo>
                  <a:lnTo>
                    <a:pt x="38" y="97"/>
                  </a:lnTo>
                  <a:lnTo>
                    <a:pt x="32" y="105"/>
                  </a:lnTo>
                  <a:lnTo>
                    <a:pt x="26" y="115"/>
                  </a:lnTo>
                  <a:lnTo>
                    <a:pt x="21" y="124"/>
                  </a:lnTo>
                  <a:lnTo>
                    <a:pt x="19" y="136"/>
                  </a:lnTo>
                  <a:lnTo>
                    <a:pt x="13" y="145"/>
                  </a:lnTo>
                  <a:lnTo>
                    <a:pt x="11" y="155"/>
                  </a:lnTo>
                  <a:lnTo>
                    <a:pt x="7" y="166"/>
                  </a:lnTo>
                  <a:lnTo>
                    <a:pt x="3" y="176"/>
                  </a:lnTo>
                  <a:lnTo>
                    <a:pt x="2" y="185"/>
                  </a:lnTo>
                  <a:lnTo>
                    <a:pt x="2" y="197"/>
                  </a:lnTo>
                  <a:lnTo>
                    <a:pt x="2" y="210"/>
                  </a:lnTo>
                  <a:lnTo>
                    <a:pt x="0" y="219"/>
                  </a:lnTo>
                  <a:lnTo>
                    <a:pt x="2" y="231"/>
                  </a:lnTo>
                  <a:lnTo>
                    <a:pt x="2" y="242"/>
                  </a:lnTo>
                  <a:lnTo>
                    <a:pt x="2" y="254"/>
                  </a:lnTo>
                  <a:lnTo>
                    <a:pt x="3" y="265"/>
                  </a:lnTo>
                  <a:lnTo>
                    <a:pt x="7" y="275"/>
                  </a:lnTo>
                  <a:lnTo>
                    <a:pt x="11" y="284"/>
                  </a:lnTo>
                  <a:lnTo>
                    <a:pt x="13" y="296"/>
                  </a:lnTo>
                  <a:lnTo>
                    <a:pt x="19" y="305"/>
                  </a:lnTo>
                  <a:lnTo>
                    <a:pt x="21" y="317"/>
                  </a:lnTo>
                  <a:lnTo>
                    <a:pt x="26" y="324"/>
                  </a:lnTo>
                  <a:lnTo>
                    <a:pt x="32" y="334"/>
                  </a:lnTo>
                  <a:lnTo>
                    <a:pt x="38" y="341"/>
                  </a:lnTo>
                  <a:lnTo>
                    <a:pt x="43" y="351"/>
                  </a:lnTo>
                  <a:lnTo>
                    <a:pt x="51" y="359"/>
                  </a:lnTo>
                  <a:lnTo>
                    <a:pt x="64" y="374"/>
                  </a:lnTo>
                  <a:lnTo>
                    <a:pt x="80" y="389"/>
                  </a:lnTo>
                  <a:lnTo>
                    <a:pt x="89" y="397"/>
                  </a:lnTo>
                  <a:lnTo>
                    <a:pt x="97" y="402"/>
                  </a:lnTo>
                  <a:lnTo>
                    <a:pt x="106" y="408"/>
                  </a:lnTo>
                  <a:lnTo>
                    <a:pt x="116" y="414"/>
                  </a:lnTo>
                  <a:lnTo>
                    <a:pt x="123" y="418"/>
                  </a:lnTo>
                  <a:lnTo>
                    <a:pt x="133" y="422"/>
                  </a:lnTo>
                  <a:lnTo>
                    <a:pt x="144" y="425"/>
                  </a:lnTo>
                  <a:lnTo>
                    <a:pt x="154" y="431"/>
                  </a:lnTo>
                  <a:lnTo>
                    <a:pt x="165" y="433"/>
                  </a:lnTo>
                  <a:lnTo>
                    <a:pt x="175" y="435"/>
                  </a:lnTo>
                  <a:lnTo>
                    <a:pt x="186" y="437"/>
                  </a:lnTo>
                  <a:lnTo>
                    <a:pt x="197" y="439"/>
                  </a:lnTo>
                  <a:lnTo>
                    <a:pt x="207" y="439"/>
                  </a:lnTo>
                  <a:lnTo>
                    <a:pt x="220" y="439"/>
                  </a:lnTo>
                  <a:lnTo>
                    <a:pt x="230" y="439"/>
                  </a:lnTo>
                  <a:lnTo>
                    <a:pt x="241" y="439"/>
                  </a:lnTo>
                  <a:lnTo>
                    <a:pt x="253" y="437"/>
                  </a:lnTo>
                  <a:lnTo>
                    <a:pt x="262" y="435"/>
                  </a:lnTo>
                  <a:lnTo>
                    <a:pt x="273" y="433"/>
                  </a:lnTo>
                  <a:lnTo>
                    <a:pt x="285" y="431"/>
                  </a:lnTo>
                  <a:lnTo>
                    <a:pt x="294" y="425"/>
                  </a:lnTo>
                  <a:lnTo>
                    <a:pt x="304" y="422"/>
                  </a:lnTo>
                  <a:lnTo>
                    <a:pt x="313" y="418"/>
                  </a:lnTo>
                  <a:lnTo>
                    <a:pt x="323" y="414"/>
                  </a:lnTo>
                  <a:lnTo>
                    <a:pt x="332" y="408"/>
                  </a:lnTo>
                  <a:lnTo>
                    <a:pt x="342" y="402"/>
                  </a:lnTo>
                  <a:lnTo>
                    <a:pt x="351" y="397"/>
                  </a:lnTo>
                  <a:lnTo>
                    <a:pt x="359" y="389"/>
                  </a:lnTo>
                  <a:lnTo>
                    <a:pt x="374" y="374"/>
                  </a:lnTo>
                  <a:lnTo>
                    <a:pt x="388" y="359"/>
                  </a:lnTo>
                  <a:lnTo>
                    <a:pt x="393" y="351"/>
                  </a:lnTo>
                  <a:lnTo>
                    <a:pt x="401" y="341"/>
                  </a:lnTo>
                  <a:lnTo>
                    <a:pt x="407" y="334"/>
                  </a:lnTo>
                  <a:lnTo>
                    <a:pt x="410" y="324"/>
                  </a:lnTo>
                  <a:lnTo>
                    <a:pt x="416" y="317"/>
                  </a:lnTo>
                  <a:lnTo>
                    <a:pt x="420" y="305"/>
                  </a:lnTo>
                  <a:lnTo>
                    <a:pt x="426" y="296"/>
                  </a:lnTo>
                  <a:lnTo>
                    <a:pt x="428" y="284"/>
                  </a:lnTo>
                  <a:lnTo>
                    <a:pt x="431" y="275"/>
                  </a:lnTo>
                  <a:lnTo>
                    <a:pt x="433" y="265"/>
                  </a:lnTo>
                  <a:lnTo>
                    <a:pt x="435" y="254"/>
                  </a:lnTo>
                  <a:lnTo>
                    <a:pt x="437" y="242"/>
                  </a:lnTo>
                  <a:lnTo>
                    <a:pt x="437" y="231"/>
                  </a:lnTo>
                  <a:lnTo>
                    <a:pt x="439" y="219"/>
                  </a:lnTo>
                  <a:lnTo>
                    <a:pt x="437" y="210"/>
                  </a:lnTo>
                  <a:lnTo>
                    <a:pt x="437" y="197"/>
                  </a:lnTo>
                  <a:lnTo>
                    <a:pt x="435" y="185"/>
                  </a:lnTo>
                  <a:lnTo>
                    <a:pt x="433" y="176"/>
                  </a:lnTo>
                  <a:lnTo>
                    <a:pt x="431" y="166"/>
                  </a:lnTo>
                  <a:lnTo>
                    <a:pt x="428" y="155"/>
                  </a:lnTo>
                  <a:lnTo>
                    <a:pt x="426" y="145"/>
                  </a:lnTo>
                  <a:lnTo>
                    <a:pt x="420" y="136"/>
                  </a:lnTo>
                  <a:lnTo>
                    <a:pt x="416" y="124"/>
                  </a:lnTo>
                  <a:lnTo>
                    <a:pt x="410" y="115"/>
                  </a:lnTo>
                  <a:lnTo>
                    <a:pt x="407" y="105"/>
                  </a:lnTo>
                  <a:lnTo>
                    <a:pt x="401" y="97"/>
                  </a:lnTo>
                  <a:lnTo>
                    <a:pt x="393" y="88"/>
                  </a:lnTo>
                  <a:lnTo>
                    <a:pt x="388" y="80"/>
                  </a:lnTo>
                  <a:lnTo>
                    <a:pt x="374" y="65"/>
                  </a:lnTo>
                  <a:lnTo>
                    <a:pt x="359" y="50"/>
                  </a:lnTo>
                  <a:lnTo>
                    <a:pt x="351" y="44"/>
                  </a:lnTo>
                  <a:lnTo>
                    <a:pt x="342" y="38"/>
                  </a:lnTo>
                  <a:lnTo>
                    <a:pt x="332" y="33"/>
                  </a:lnTo>
                  <a:lnTo>
                    <a:pt x="323" y="27"/>
                  </a:lnTo>
                  <a:lnTo>
                    <a:pt x="313" y="23"/>
                  </a:lnTo>
                  <a:lnTo>
                    <a:pt x="304" y="17"/>
                  </a:lnTo>
                  <a:lnTo>
                    <a:pt x="294" y="14"/>
                  </a:lnTo>
                  <a:lnTo>
                    <a:pt x="285" y="10"/>
                  </a:lnTo>
                  <a:lnTo>
                    <a:pt x="273" y="6"/>
                  </a:lnTo>
                  <a:lnTo>
                    <a:pt x="262" y="6"/>
                  </a:lnTo>
                  <a:lnTo>
                    <a:pt x="253" y="4"/>
                  </a:lnTo>
                  <a:lnTo>
                    <a:pt x="241" y="2"/>
                  </a:lnTo>
                  <a:lnTo>
                    <a:pt x="230" y="0"/>
                  </a:lnTo>
                  <a:lnTo>
                    <a:pt x="220" y="0"/>
                  </a:lnTo>
                </a:path>
              </a:pathLst>
            </a:cu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7"/>
            <p:cNvSpPr>
              <a:spLocks noChangeAspect="1"/>
            </p:cNvSpPr>
            <p:nvPr/>
          </p:nvSpPr>
          <p:spPr bwMode="auto">
            <a:xfrm>
              <a:off x="6403" y="5208"/>
              <a:ext cx="410" cy="379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188" y="4"/>
                </a:cxn>
                <a:cxn ang="0">
                  <a:pos x="165" y="6"/>
                </a:cxn>
                <a:cxn ang="0">
                  <a:pos x="146" y="14"/>
                </a:cxn>
                <a:cxn ang="0">
                  <a:pos x="125" y="23"/>
                </a:cxn>
                <a:cxn ang="0">
                  <a:pos x="106" y="33"/>
                </a:cxn>
                <a:cxn ang="0">
                  <a:pos x="89" y="44"/>
                </a:cxn>
                <a:cxn ang="0">
                  <a:pos x="66" y="65"/>
                </a:cxn>
                <a:cxn ang="0">
                  <a:pos x="45" y="88"/>
                </a:cxn>
                <a:cxn ang="0">
                  <a:pos x="32" y="105"/>
                </a:cxn>
                <a:cxn ang="0">
                  <a:pos x="23" y="124"/>
                </a:cxn>
                <a:cxn ang="0">
                  <a:pos x="15" y="145"/>
                </a:cxn>
                <a:cxn ang="0">
                  <a:pos x="9" y="166"/>
                </a:cxn>
                <a:cxn ang="0">
                  <a:pos x="4" y="185"/>
                </a:cxn>
                <a:cxn ang="0">
                  <a:pos x="0" y="210"/>
                </a:cxn>
                <a:cxn ang="0">
                  <a:pos x="0" y="231"/>
                </a:cxn>
                <a:cxn ang="0">
                  <a:pos x="4" y="254"/>
                </a:cxn>
                <a:cxn ang="0">
                  <a:pos x="9" y="275"/>
                </a:cxn>
                <a:cxn ang="0">
                  <a:pos x="15" y="296"/>
                </a:cxn>
                <a:cxn ang="0">
                  <a:pos x="23" y="317"/>
                </a:cxn>
                <a:cxn ang="0">
                  <a:pos x="32" y="334"/>
                </a:cxn>
                <a:cxn ang="0">
                  <a:pos x="45" y="351"/>
                </a:cxn>
                <a:cxn ang="0">
                  <a:pos x="66" y="376"/>
                </a:cxn>
                <a:cxn ang="0">
                  <a:pos x="89" y="397"/>
                </a:cxn>
                <a:cxn ang="0">
                  <a:pos x="106" y="408"/>
                </a:cxn>
                <a:cxn ang="0">
                  <a:pos x="125" y="418"/>
                </a:cxn>
                <a:cxn ang="0">
                  <a:pos x="146" y="427"/>
                </a:cxn>
                <a:cxn ang="0">
                  <a:pos x="165" y="433"/>
                </a:cxn>
                <a:cxn ang="0">
                  <a:pos x="188" y="439"/>
                </a:cxn>
                <a:cxn ang="0">
                  <a:pos x="209" y="439"/>
                </a:cxn>
                <a:cxn ang="0">
                  <a:pos x="232" y="439"/>
                </a:cxn>
                <a:cxn ang="0">
                  <a:pos x="253" y="439"/>
                </a:cxn>
                <a:cxn ang="0">
                  <a:pos x="275" y="433"/>
                </a:cxn>
                <a:cxn ang="0">
                  <a:pos x="294" y="427"/>
                </a:cxn>
                <a:cxn ang="0">
                  <a:pos x="315" y="418"/>
                </a:cxn>
                <a:cxn ang="0">
                  <a:pos x="334" y="408"/>
                </a:cxn>
                <a:cxn ang="0">
                  <a:pos x="350" y="397"/>
                </a:cxn>
                <a:cxn ang="0">
                  <a:pos x="374" y="376"/>
                </a:cxn>
                <a:cxn ang="0">
                  <a:pos x="395" y="351"/>
                </a:cxn>
                <a:cxn ang="0">
                  <a:pos x="407" y="334"/>
                </a:cxn>
                <a:cxn ang="0">
                  <a:pos x="416" y="317"/>
                </a:cxn>
                <a:cxn ang="0">
                  <a:pos x="426" y="296"/>
                </a:cxn>
                <a:cxn ang="0">
                  <a:pos x="431" y="275"/>
                </a:cxn>
                <a:cxn ang="0">
                  <a:pos x="437" y="254"/>
                </a:cxn>
                <a:cxn ang="0">
                  <a:pos x="439" y="231"/>
                </a:cxn>
                <a:cxn ang="0">
                  <a:pos x="439" y="210"/>
                </a:cxn>
                <a:cxn ang="0">
                  <a:pos x="437" y="185"/>
                </a:cxn>
                <a:cxn ang="0">
                  <a:pos x="431" y="166"/>
                </a:cxn>
                <a:cxn ang="0">
                  <a:pos x="426" y="145"/>
                </a:cxn>
                <a:cxn ang="0">
                  <a:pos x="416" y="124"/>
                </a:cxn>
                <a:cxn ang="0">
                  <a:pos x="407" y="105"/>
                </a:cxn>
                <a:cxn ang="0">
                  <a:pos x="395" y="88"/>
                </a:cxn>
                <a:cxn ang="0">
                  <a:pos x="374" y="65"/>
                </a:cxn>
                <a:cxn ang="0">
                  <a:pos x="350" y="44"/>
                </a:cxn>
                <a:cxn ang="0">
                  <a:pos x="334" y="33"/>
                </a:cxn>
                <a:cxn ang="0">
                  <a:pos x="315" y="23"/>
                </a:cxn>
                <a:cxn ang="0">
                  <a:pos x="294" y="14"/>
                </a:cxn>
                <a:cxn ang="0">
                  <a:pos x="275" y="6"/>
                </a:cxn>
                <a:cxn ang="0">
                  <a:pos x="253" y="4"/>
                </a:cxn>
                <a:cxn ang="0">
                  <a:pos x="232" y="0"/>
                </a:cxn>
              </a:cxnLst>
              <a:rect l="0" t="0" r="r" b="b"/>
              <a:pathLst>
                <a:path w="439" h="439">
                  <a:moveTo>
                    <a:pt x="220" y="0"/>
                  </a:moveTo>
                  <a:lnTo>
                    <a:pt x="209" y="0"/>
                  </a:lnTo>
                  <a:lnTo>
                    <a:pt x="197" y="2"/>
                  </a:lnTo>
                  <a:lnTo>
                    <a:pt x="188" y="4"/>
                  </a:lnTo>
                  <a:lnTo>
                    <a:pt x="177" y="6"/>
                  </a:lnTo>
                  <a:lnTo>
                    <a:pt x="165" y="6"/>
                  </a:lnTo>
                  <a:lnTo>
                    <a:pt x="156" y="10"/>
                  </a:lnTo>
                  <a:lnTo>
                    <a:pt x="146" y="14"/>
                  </a:lnTo>
                  <a:lnTo>
                    <a:pt x="135" y="17"/>
                  </a:lnTo>
                  <a:lnTo>
                    <a:pt x="125" y="23"/>
                  </a:lnTo>
                  <a:lnTo>
                    <a:pt x="116" y="27"/>
                  </a:lnTo>
                  <a:lnTo>
                    <a:pt x="106" y="33"/>
                  </a:lnTo>
                  <a:lnTo>
                    <a:pt x="99" y="38"/>
                  </a:lnTo>
                  <a:lnTo>
                    <a:pt x="89" y="44"/>
                  </a:lnTo>
                  <a:lnTo>
                    <a:pt x="81" y="50"/>
                  </a:lnTo>
                  <a:lnTo>
                    <a:pt x="66" y="65"/>
                  </a:lnTo>
                  <a:lnTo>
                    <a:pt x="51" y="80"/>
                  </a:lnTo>
                  <a:lnTo>
                    <a:pt x="45" y="88"/>
                  </a:lnTo>
                  <a:lnTo>
                    <a:pt x="40" y="97"/>
                  </a:lnTo>
                  <a:lnTo>
                    <a:pt x="32" y="105"/>
                  </a:lnTo>
                  <a:lnTo>
                    <a:pt x="26" y="115"/>
                  </a:lnTo>
                  <a:lnTo>
                    <a:pt x="23" y="124"/>
                  </a:lnTo>
                  <a:lnTo>
                    <a:pt x="17" y="136"/>
                  </a:lnTo>
                  <a:lnTo>
                    <a:pt x="15" y="145"/>
                  </a:lnTo>
                  <a:lnTo>
                    <a:pt x="11" y="155"/>
                  </a:lnTo>
                  <a:lnTo>
                    <a:pt x="9" y="166"/>
                  </a:lnTo>
                  <a:lnTo>
                    <a:pt x="5" y="176"/>
                  </a:lnTo>
                  <a:lnTo>
                    <a:pt x="4" y="185"/>
                  </a:lnTo>
                  <a:lnTo>
                    <a:pt x="2" y="197"/>
                  </a:lnTo>
                  <a:lnTo>
                    <a:pt x="0" y="210"/>
                  </a:lnTo>
                  <a:lnTo>
                    <a:pt x="0" y="219"/>
                  </a:lnTo>
                  <a:lnTo>
                    <a:pt x="0" y="231"/>
                  </a:lnTo>
                  <a:lnTo>
                    <a:pt x="2" y="242"/>
                  </a:lnTo>
                  <a:lnTo>
                    <a:pt x="4" y="254"/>
                  </a:lnTo>
                  <a:lnTo>
                    <a:pt x="5" y="265"/>
                  </a:lnTo>
                  <a:lnTo>
                    <a:pt x="9" y="275"/>
                  </a:lnTo>
                  <a:lnTo>
                    <a:pt x="11" y="284"/>
                  </a:lnTo>
                  <a:lnTo>
                    <a:pt x="15" y="296"/>
                  </a:lnTo>
                  <a:lnTo>
                    <a:pt x="17" y="305"/>
                  </a:lnTo>
                  <a:lnTo>
                    <a:pt x="23" y="317"/>
                  </a:lnTo>
                  <a:lnTo>
                    <a:pt x="26" y="324"/>
                  </a:lnTo>
                  <a:lnTo>
                    <a:pt x="32" y="334"/>
                  </a:lnTo>
                  <a:lnTo>
                    <a:pt x="40" y="341"/>
                  </a:lnTo>
                  <a:lnTo>
                    <a:pt x="45" y="351"/>
                  </a:lnTo>
                  <a:lnTo>
                    <a:pt x="51" y="359"/>
                  </a:lnTo>
                  <a:lnTo>
                    <a:pt x="66" y="376"/>
                  </a:lnTo>
                  <a:lnTo>
                    <a:pt x="81" y="389"/>
                  </a:lnTo>
                  <a:lnTo>
                    <a:pt x="89" y="397"/>
                  </a:lnTo>
                  <a:lnTo>
                    <a:pt x="99" y="402"/>
                  </a:lnTo>
                  <a:lnTo>
                    <a:pt x="106" y="408"/>
                  </a:lnTo>
                  <a:lnTo>
                    <a:pt x="116" y="414"/>
                  </a:lnTo>
                  <a:lnTo>
                    <a:pt x="125" y="418"/>
                  </a:lnTo>
                  <a:lnTo>
                    <a:pt x="135" y="422"/>
                  </a:lnTo>
                  <a:lnTo>
                    <a:pt x="146" y="427"/>
                  </a:lnTo>
                  <a:lnTo>
                    <a:pt x="156" y="431"/>
                  </a:lnTo>
                  <a:lnTo>
                    <a:pt x="165" y="433"/>
                  </a:lnTo>
                  <a:lnTo>
                    <a:pt x="177" y="435"/>
                  </a:lnTo>
                  <a:lnTo>
                    <a:pt x="188" y="439"/>
                  </a:lnTo>
                  <a:lnTo>
                    <a:pt x="197" y="439"/>
                  </a:lnTo>
                  <a:lnTo>
                    <a:pt x="209" y="439"/>
                  </a:lnTo>
                  <a:lnTo>
                    <a:pt x="220" y="439"/>
                  </a:lnTo>
                  <a:lnTo>
                    <a:pt x="232" y="439"/>
                  </a:lnTo>
                  <a:lnTo>
                    <a:pt x="243" y="439"/>
                  </a:lnTo>
                  <a:lnTo>
                    <a:pt x="253" y="439"/>
                  </a:lnTo>
                  <a:lnTo>
                    <a:pt x="264" y="435"/>
                  </a:lnTo>
                  <a:lnTo>
                    <a:pt x="275" y="433"/>
                  </a:lnTo>
                  <a:lnTo>
                    <a:pt x="285" y="431"/>
                  </a:lnTo>
                  <a:lnTo>
                    <a:pt x="294" y="427"/>
                  </a:lnTo>
                  <a:lnTo>
                    <a:pt x="306" y="422"/>
                  </a:lnTo>
                  <a:lnTo>
                    <a:pt x="315" y="418"/>
                  </a:lnTo>
                  <a:lnTo>
                    <a:pt x="325" y="414"/>
                  </a:lnTo>
                  <a:lnTo>
                    <a:pt x="334" y="408"/>
                  </a:lnTo>
                  <a:lnTo>
                    <a:pt x="342" y="402"/>
                  </a:lnTo>
                  <a:lnTo>
                    <a:pt x="350" y="397"/>
                  </a:lnTo>
                  <a:lnTo>
                    <a:pt x="359" y="389"/>
                  </a:lnTo>
                  <a:lnTo>
                    <a:pt x="374" y="376"/>
                  </a:lnTo>
                  <a:lnTo>
                    <a:pt x="390" y="359"/>
                  </a:lnTo>
                  <a:lnTo>
                    <a:pt x="395" y="351"/>
                  </a:lnTo>
                  <a:lnTo>
                    <a:pt x="401" y="341"/>
                  </a:lnTo>
                  <a:lnTo>
                    <a:pt x="407" y="334"/>
                  </a:lnTo>
                  <a:lnTo>
                    <a:pt x="412" y="324"/>
                  </a:lnTo>
                  <a:lnTo>
                    <a:pt x="416" y="317"/>
                  </a:lnTo>
                  <a:lnTo>
                    <a:pt x="422" y="305"/>
                  </a:lnTo>
                  <a:lnTo>
                    <a:pt x="426" y="296"/>
                  </a:lnTo>
                  <a:lnTo>
                    <a:pt x="429" y="284"/>
                  </a:lnTo>
                  <a:lnTo>
                    <a:pt x="431" y="275"/>
                  </a:lnTo>
                  <a:lnTo>
                    <a:pt x="435" y="265"/>
                  </a:lnTo>
                  <a:lnTo>
                    <a:pt x="437" y="254"/>
                  </a:lnTo>
                  <a:lnTo>
                    <a:pt x="439" y="242"/>
                  </a:lnTo>
                  <a:lnTo>
                    <a:pt x="439" y="231"/>
                  </a:lnTo>
                  <a:lnTo>
                    <a:pt x="439" y="219"/>
                  </a:lnTo>
                  <a:lnTo>
                    <a:pt x="439" y="210"/>
                  </a:lnTo>
                  <a:lnTo>
                    <a:pt x="439" y="197"/>
                  </a:lnTo>
                  <a:lnTo>
                    <a:pt x="437" y="185"/>
                  </a:lnTo>
                  <a:lnTo>
                    <a:pt x="435" y="176"/>
                  </a:lnTo>
                  <a:lnTo>
                    <a:pt x="431" y="166"/>
                  </a:lnTo>
                  <a:lnTo>
                    <a:pt x="429" y="155"/>
                  </a:lnTo>
                  <a:lnTo>
                    <a:pt x="426" y="145"/>
                  </a:lnTo>
                  <a:lnTo>
                    <a:pt x="422" y="136"/>
                  </a:lnTo>
                  <a:lnTo>
                    <a:pt x="416" y="124"/>
                  </a:lnTo>
                  <a:lnTo>
                    <a:pt x="412" y="115"/>
                  </a:lnTo>
                  <a:lnTo>
                    <a:pt x="407" y="105"/>
                  </a:lnTo>
                  <a:lnTo>
                    <a:pt x="401" y="97"/>
                  </a:lnTo>
                  <a:lnTo>
                    <a:pt x="395" y="88"/>
                  </a:lnTo>
                  <a:lnTo>
                    <a:pt x="390" y="80"/>
                  </a:lnTo>
                  <a:lnTo>
                    <a:pt x="374" y="65"/>
                  </a:lnTo>
                  <a:lnTo>
                    <a:pt x="359" y="50"/>
                  </a:lnTo>
                  <a:lnTo>
                    <a:pt x="350" y="44"/>
                  </a:lnTo>
                  <a:lnTo>
                    <a:pt x="342" y="38"/>
                  </a:lnTo>
                  <a:lnTo>
                    <a:pt x="334" y="33"/>
                  </a:lnTo>
                  <a:lnTo>
                    <a:pt x="325" y="27"/>
                  </a:lnTo>
                  <a:lnTo>
                    <a:pt x="315" y="23"/>
                  </a:lnTo>
                  <a:lnTo>
                    <a:pt x="306" y="17"/>
                  </a:lnTo>
                  <a:lnTo>
                    <a:pt x="294" y="14"/>
                  </a:lnTo>
                  <a:lnTo>
                    <a:pt x="285" y="10"/>
                  </a:lnTo>
                  <a:lnTo>
                    <a:pt x="275" y="6"/>
                  </a:lnTo>
                  <a:lnTo>
                    <a:pt x="264" y="6"/>
                  </a:lnTo>
                  <a:lnTo>
                    <a:pt x="253" y="4"/>
                  </a:lnTo>
                  <a:lnTo>
                    <a:pt x="243" y="2"/>
                  </a:lnTo>
                  <a:lnTo>
                    <a:pt x="232" y="0"/>
                  </a:lnTo>
                  <a:lnTo>
                    <a:pt x="220" y="0"/>
                  </a:lnTo>
                </a:path>
              </a:pathLst>
            </a:cu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Line 8"/>
            <p:cNvSpPr>
              <a:spLocks noChangeAspect="1" noChangeShapeType="1"/>
            </p:cNvSpPr>
            <p:nvPr/>
          </p:nvSpPr>
          <p:spPr bwMode="auto">
            <a:xfrm>
              <a:off x="4787" y="4820"/>
              <a:ext cx="736" cy="445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Line 9"/>
            <p:cNvSpPr>
              <a:spLocks noChangeAspect="1" noChangeShapeType="1"/>
            </p:cNvSpPr>
            <p:nvPr/>
          </p:nvSpPr>
          <p:spPr bwMode="auto">
            <a:xfrm flipV="1">
              <a:off x="4848" y="5397"/>
              <a:ext cx="616" cy="2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Line 10"/>
            <p:cNvSpPr>
              <a:spLocks noChangeAspect="1" noChangeShapeType="1"/>
            </p:cNvSpPr>
            <p:nvPr/>
          </p:nvSpPr>
          <p:spPr bwMode="auto">
            <a:xfrm flipV="1">
              <a:off x="4848" y="5531"/>
              <a:ext cx="675" cy="610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Line 11"/>
            <p:cNvSpPr>
              <a:spLocks noChangeAspect="1" noChangeShapeType="1"/>
            </p:cNvSpPr>
            <p:nvPr/>
          </p:nvSpPr>
          <p:spPr bwMode="auto">
            <a:xfrm>
              <a:off x="5875" y="5397"/>
              <a:ext cx="528" cy="2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Line 12"/>
            <p:cNvSpPr>
              <a:spLocks noChangeAspect="1" noChangeShapeType="1"/>
            </p:cNvSpPr>
            <p:nvPr/>
          </p:nvSpPr>
          <p:spPr bwMode="auto">
            <a:xfrm flipV="1">
              <a:off x="6754" y="4820"/>
              <a:ext cx="691" cy="445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Line 13"/>
            <p:cNvSpPr>
              <a:spLocks noChangeAspect="1" noChangeShapeType="1"/>
            </p:cNvSpPr>
            <p:nvPr/>
          </p:nvSpPr>
          <p:spPr bwMode="auto">
            <a:xfrm>
              <a:off x="6813" y="5397"/>
              <a:ext cx="573" cy="2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Line 14"/>
            <p:cNvSpPr>
              <a:spLocks noChangeAspect="1" noChangeShapeType="1"/>
            </p:cNvSpPr>
            <p:nvPr/>
          </p:nvSpPr>
          <p:spPr bwMode="auto">
            <a:xfrm>
              <a:off x="6754" y="5531"/>
              <a:ext cx="691" cy="367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5"/>
            <p:cNvSpPr>
              <a:spLocks noChangeAspect="1"/>
            </p:cNvSpPr>
            <p:nvPr/>
          </p:nvSpPr>
          <p:spPr bwMode="auto">
            <a:xfrm>
              <a:off x="7386" y="4497"/>
              <a:ext cx="410" cy="379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187" y="3"/>
                </a:cxn>
                <a:cxn ang="0">
                  <a:pos x="164" y="5"/>
                </a:cxn>
                <a:cxn ang="0">
                  <a:pos x="145" y="13"/>
                </a:cxn>
                <a:cxn ang="0">
                  <a:pos x="124" y="21"/>
                </a:cxn>
                <a:cxn ang="0">
                  <a:pos x="107" y="32"/>
                </a:cxn>
                <a:cxn ang="0">
                  <a:pos x="90" y="43"/>
                </a:cxn>
                <a:cxn ang="0">
                  <a:pos x="65" y="64"/>
                </a:cxn>
                <a:cxn ang="0">
                  <a:pos x="44" y="87"/>
                </a:cxn>
                <a:cxn ang="0">
                  <a:pos x="33" y="104"/>
                </a:cxn>
                <a:cxn ang="0">
                  <a:pos x="23" y="125"/>
                </a:cxn>
                <a:cxn ang="0">
                  <a:pos x="14" y="143"/>
                </a:cxn>
                <a:cxn ang="0">
                  <a:pos x="8" y="165"/>
                </a:cxn>
                <a:cxn ang="0">
                  <a:pos x="2" y="185"/>
                </a:cxn>
                <a:cxn ang="0">
                  <a:pos x="0" y="207"/>
                </a:cxn>
                <a:cxn ang="0">
                  <a:pos x="0" y="230"/>
                </a:cxn>
                <a:cxn ang="0">
                  <a:pos x="2" y="253"/>
                </a:cxn>
                <a:cxn ang="0">
                  <a:pos x="8" y="274"/>
                </a:cxn>
                <a:cxn ang="0">
                  <a:pos x="14" y="295"/>
                </a:cxn>
                <a:cxn ang="0">
                  <a:pos x="23" y="314"/>
                </a:cxn>
                <a:cxn ang="0">
                  <a:pos x="33" y="333"/>
                </a:cxn>
                <a:cxn ang="0">
                  <a:pos x="44" y="350"/>
                </a:cxn>
                <a:cxn ang="0">
                  <a:pos x="65" y="375"/>
                </a:cxn>
                <a:cxn ang="0">
                  <a:pos x="90" y="394"/>
                </a:cxn>
                <a:cxn ang="0">
                  <a:pos x="107" y="408"/>
                </a:cxn>
                <a:cxn ang="0">
                  <a:pos x="124" y="417"/>
                </a:cxn>
                <a:cxn ang="0">
                  <a:pos x="145" y="427"/>
                </a:cxn>
                <a:cxn ang="0">
                  <a:pos x="164" y="432"/>
                </a:cxn>
                <a:cxn ang="0">
                  <a:pos x="187" y="436"/>
                </a:cxn>
                <a:cxn ang="0">
                  <a:pos x="208" y="438"/>
                </a:cxn>
                <a:cxn ang="0">
                  <a:pos x="230" y="438"/>
                </a:cxn>
                <a:cxn ang="0">
                  <a:pos x="253" y="436"/>
                </a:cxn>
                <a:cxn ang="0">
                  <a:pos x="274" y="432"/>
                </a:cxn>
                <a:cxn ang="0">
                  <a:pos x="295" y="427"/>
                </a:cxn>
                <a:cxn ang="0">
                  <a:pos x="314" y="417"/>
                </a:cxn>
                <a:cxn ang="0">
                  <a:pos x="333" y="408"/>
                </a:cxn>
                <a:cxn ang="0">
                  <a:pos x="350" y="394"/>
                </a:cxn>
                <a:cxn ang="0">
                  <a:pos x="375" y="375"/>
                </a:cxn>
                <a:cxn ang="0">
                  <a:pos x="396" y="350"/>
                </a:cxn>
                <a:cxn ang="0">
                  <a:pos x="407" y="333"/>
                </a:cxn>
                <a:cxn ang="0">
                  <a:pos x="417" y="314"/>
                </a:cxn>
                <a:cxn ang="0">
                  <a:pos x="424" y="295"/>
                </a:cxn>
                <a:cxn ang="0">
                  <a:pos x="432" y="274"/>
                </a:cxn>
                <a:cxn ang="0">
                  <a:pos x="436" y="253"/>
                </a:cxn>
                <a:cxn ang="0">
                  <a:pos x="439" y="230"/>
                </a:cxn>
                <a:cxn ang="0">
                  <a:pos x="439" y="207"/>
                </a:cxn>
                <a:cxn ang="0">
                  <a:pos x="436" y="186"/>
                </a:cxn>
                <a:cxn ang="0">
                  <a:pos x="432" y="165"/>
                </a:cxn>
                <a:cxn ang="0">
                  <a:pos x="424" y="143"/>
                </a:cxn>
                <a:cxn ang="0">
                  <a:pos x="417" y="125"/>
                </a:cxn>
                <a:cxn ang="0">
                  <a:pos x="407" y="104"/>
                </a:cxn>
                <a:cxn ang="0">
                  <a:pos x="396" y="87"/>
                </a:cxn>
                <a:cxn ang="0">
                  <a:pos x="375" y="64"/>
                </a:cxn>
                <a:cxn ang="0">
                  <a:pos x="350" y="43"/>
                </a:cxn>
                <a:cxn ang="0">
                  <a:pos x="333" y="32"/>
                </a:cxn>
                <a:cxn ang="0">
                  <a:pos x="314" y="21"/>
                </a:cxn>
                <a:cxn ang="0">
                  <a:pos x="295" y="13"/>
                </a:cxn>
                <a:cxn ang="0">
                  <a:pos x="274" y="5"/>
                </a:cxn>
                <a:cxn ang="0">
                  <a:pos x="253" y="3"/>
                </a:cxn>
                <a:cxn ang="0">
                  <a:pos x="230" y="0"/>
                </a:cxn>
              </a:cxnLst>
              <a:rect l="0" t="0" r="r" b="b"/>
              <a:pathLst>
                <a:path w="439" h="438">
                  <a:moveTo>
                    <a:pt x="221" y="0"/>
                  </a:moveTo>
                  <a:lnTo>
                    <a:pt x="208" y="0"/>
                  </a:lnTo>
                  <a:lnTo>
                    <a:pt x="196" y="2"/>
                  </a:lnTo>
                  <a:lnTo>
                    <a:pt x="187" y="3"/>
                  </a:lnTo>
                  <a:lnTo>
                    <a:pt x="175" y="3"/>
                  </a:lnTo>
                  <a:lnTo>
                    <a:pt x="164" y="5"/>
                  </a:lnTo>
                  <a:lnTo>
                    <a:pt x="154" y="9"/>
                  </a:lnTo>
                  <a:lnTo>
                    <a:pt x="145" y="13"/>
                  </a:lnTo>
                  <a:lnTo>
                    <a:pt x="135" y="17"/>
                  </a:lnTo>
                  <a:lnTo>
                    <a:pt x="124" y="21"/>
                  </a:lnTo>
                  <a:lnTo>
                    <a:pt x="114" y="26"/>
                  </a:lnTo>
                  <a:lnTo>
                    <a:pt x="107" y="32"/>
                  </a:lnTo>
                  <a:lnTo>
                    <a:pt x="97" y="36"/>
                  </a:lnTo>
                  <a:lnTo>
                    <a:pt x="90" y="43"/>
                  </a:lnTo>
                  <a:lnTo>
                    <a:pt x="80" y="49"/>
                  </a:lnTo>
                  <a:lnTo>
                    <a:pt x="65" y="64"/>
                  </a:lnTo>
                  <a:lnTo>
                    <a:pt x="50" y="80"/>
                  </a:lnTo>
                  <a:lnTo>
                    <a:pt x="44" y="87"/>
                  </a:lnTo>
                  <a:lnTo>
                    <a:pt x="38" y="97"/>
                  </a:lnTo>
                  <a:lnTo>
                    <a:pt x="33" y="104"/>
                  </a:lnTo>
                  <a:lnTo>
                    <a:pt x="27" y="114"/>
                  </a:lnTo>
                  <a:lnTo>
                    <a:pt x="23" y="125"/>
                  </a:lnTo>
                  <a:lnTo>
                    <a:pt x="17" y="135"/>
                  </a:lnTo>
                  <a:lnTo>
                    <a:pt x="14" y="143"/>
                  </a:lnTo>
                  <a:lnTo>
                    <a:pt x="10" y="154"/>
                  </a:lnTo>
                  <a:lnTo>
                    <a:pt x="8" y="165"/>
                  </a:lnTo>
                  <a:lnTo>
                    <a:pt x="6" y="175"/>
                  </a:lnTo>
                  <a:lnTo>
                    <a:pt x="2" y="185"/>
                  </a:lnTo>
                  <a:lnTo>
                    <a:pt x="0" y="198"/>
                  </a:lnTo>
                  <a:lnTo>
                    <a:pt x="0" y="207"/>
                  </a:lnTo>
                  <a:lnTo>
                    <a:pt x="0" y="219"/>
                  </a:lnTo>
                  <a:lnTo>
                    <a:pt x="0" y="230"/>
                  </a:lnTo>
                  <a:lnTo>
                    <a:pt x="2" y="242"/>
                  </a:lnTo>
                  <a:lnTo>
                    <a:pt x="2" y="253"/>
                  </a:lnTo>
                  <a:lnTo>
                    <a:pt x="6" y="265"/>
                  </a:lnTo>
                  <a:lnTo>
                    <a:pt x="8" y="274"/>
                  </a:lnTo>
                  <a:lnTo>
                    <a:pt x="10" y="284"/>
                  </a:lnTo>
                  <a:lnTo>
                    <a:pt x="14" y="295"/>
                  </a:lnTo>
                  <a:lnTo>
                    <a:pt x="17" y="305"/>
                  </a:lnTo>
                  <a:lnTo>
                    <a:pt x="23" y="314"/>
                  </a:lnTo>
                  <a:lnTo>
                    <a:pt x="27" y="324"/>
                  </a:lnTo>
                  <a:lnTo>
                    <a:pt x="33" y="333"/>
                  </a:lnTo>
                  <a:lnTo>
                    <a:pt x="38" y="343"/>
                  </a:lnTo>
                  <a:lnTo>
                    <a:pt x="44" y="350"/>
                  </a:lnTo>
                  <a:lnTo>
                    <a:pt x="50" y="360"/>
                  </a:lnTo>
                  <a:lnTo>
                    <a:pt x="65" y="375"/>
                  </a:lnTo>
                  <a:lnTo>
                    <a:pt x="80" y="389"/>
                  </a:lnTo>
                  <a:lnTo>
                    <a:pt x="90" y="394"/>
                  </a:lnTo>
                  <a:lnTo>
                    <a:pt x="97" y="402"/>
                  </a:lnTo>
                  <a:lnTo>
                    <a:pt x="107" y="408"/>
                  </a:lnTo>
                  <a:lnTo>
                    <a:pt x="114" y="411"/>
                  </a:lnTo>
                  <a:lnTo>
                    <a:pt x="124" y="417"/>
                  </a:lnTo>
                  <a:lnTo>
                    <a:pt x="135" y="421"/>
                  </a:lnTo>
                  <a:lnTo>
                    <a:pt x="145" y="427"/>
                  </a:lnTo>
                  <a:lnTo>
                    <a:pt x="154" y="429"/>
                  </a:lnTo>
                  <a:lnTo>
                    <a:pt x="164" y="432"/>
                  </a:lnTo>
                  <a:lnTo>
                    <a:pt x="175" y="434"/>
                  </a:lnTo>
                  <a:lnTo>
                    <a:pt x="187" y="436"/>
                  </a:lnTo>
                  <a:lnTo>
                    <a:pt x="196" y="436"/>
                  </a:lnTo>
                  <a:lnTo>
                    <a:pt x="208" y="438"/>
                  </a:lnTo>
                  <a:lnTo>
                    <a:pt x="221" y="438"/>
                  </a:lnTo>
                  <a:lnTo>
                    <a:pt x="230" y="438"/>
                  </a:lnTo>
                  <a:lnTo>
                    <a:pt x="242" y="436"/>
                  </a:lnTo>
                  <a:lnTo>
                    <a:pt x="253" y="436"/>
                  </a:lnTo>
                  <a:lnTo>
                    <a:pt x="263" y="434"/>
                  </a:lnTo>
                  <a:lnTo>
                    <a:pt x="274" y="432"/>
                  </a:lnTo>
                  <a:lnTo>
                    <a:pt x="285" y="429"/>
                  </a:lnTo>
                  <a:lnTo>
                    <a:pt x="295" y="427"/>
                  </a:lnTo>
                  <a:lnTo>
                    <a:pt x="304" y="421"/>
                  </a:lnTo>
                  <a:lnTo>
                    <a:pt x="314" y="417"/>
                  </a:lnTo>
                  <a:lnTo>
                    <a:pt x="325" y="411"/>
                  </a:lnTo>
                  <a:lnTo>
                    <a:pt x="333" y="408"/>
                  </a:lnTo>
                  <a:lnTo>
                    <a:pt x="343" y="402"/>
                  </a:lnTo>
                  <a:lnTo>
                    <a:pt x="350" y="394"/>
                  </a:lnTo>
                  <a:lnTo>
                    <a:pt x="358" y="389"/>
                  </a:lnTo>
                  <a:lnTo>
                    <a:pt x="375" y="375"/>
                  </a:lnTo>
                  <a:lnTo>
                    <a:pt x="388" y="360"/>
                  </a:lnTo>
                  <a:lnTo>
                    <a:pt x="396" y="350"/>
                  </a:lnTo>
                  <a:lnTo>
                    <a:pt x="401" y="343"/>
                  </a:lnTo>
                  <a:lnTo>
                    <a:pt x="407" y="333"/>
                  </a:lnTo>
                  <a:lnTo>
                    <a:pt x="413" y="324"/>
                  </a:lnTo>
                  <a:lnTo>
                    <a:pt x="417" y="314"/>
                  </a:lnTo>
                  <a:lnTo>
                    <a:pt x="422" y="305"/>
                  </a:lnTo>
                  <a:lnTo>
                    <a:pt x="424" y="295"/>
                  </a:lnTo>
                  <a:lnTo>
                    <a:pt x="430" y="284"/>
                  </a:lnTo>
                  <a:lnTo>
                    <a:pt x="432" y="274"/>
                  </a:lnTo>
                  <a:lnTo>
                    <a:pt x="434" y="265"/>
                  </a:lnTo>
                  <a:lnTo>
                    <a:pt x="436" y="253"/>
                  </a:lnTo>
                  <a:lnTo>
                    <a:pt x="438" y="242"/>
                  </a:lnTo>
                  <a:lnTo>
                    <a:pt x="439" y="230"/>
                  </a:lnTo>
                  <a:lnTo>
                    <a:pt x="439" y="219"/>
                  </a:lnTo>
                  <a:lnTo>
                    <a:pt x="439" y="207"/>
                  </a:lnTo>
                  <a:lnTo>
                    <a:pt x="438" y="198"/>
                  </a:lnTo>
                  <a:lnTo>
                    <a:pt x="436" y="186"/>
                  </a:lnTo>
                  <a:lnTo>
                    <a:pt x="434" y="175"/>
                  </a:lnTo>
                  <a:lnTo>
                    <a:pt x="432" y="165"/>
                  </a:lnTo>
                  <a:lnTo>
                    <a:pt x="430" y="154"/>
                  </a:lnTo>
                  <a:lnTo>
                    <a:pt x="424" y="143"/>
                  </a:lnTo>
                  <a:lnTo>
                    <a:pt x="422" y="135"/>
                  </a:lnTo>
                  <a:lnTo>
                    <a:pt x="417" y="125"/>
                  </a:lnTo>
                  <a:lnTo>
                    <a:pt x="413" y="114"/>
                  </a:lnTo>
                  <a:lnTo>
                    <a:pt x="407" y="104"/>
                  </a:lnTo>
                  <a:lnTo>
                    <a:pt x="401" y="97"/>
                  </a:lnTo>
                  <a:lnTo>
                    <a:pt x="396" y="87"/>
                  </a:lnTo>
                  <a:lnTo>
                    <a:pt x="388" y="80"/>
                  </a:lnTo>
                  <a:lnTo>
                    <a:pt x="375" y="64"/>
                  </a:lnTo>
                  <a:lnTo>
                    <a:pt x="358" y="49"/>
                  </a:lnTo>
                  <a:lnTo>
                    <a:pt x="350" y="43"/>
                  </a:lnTo>
                  <a:lnTo>
                    <a:pt x="343" y="36"/>
                  </a:lnTo>
                  <a:lnTo>
                    <a:pt x="333" y="32"/>
                  </a:lnTo>
                  <a:lnTo>
                    <a:pt x="325" y="26"/>
                  </a:lnTo>
                  <a:lnTo>
                    <a:pt x="314" y="21"/>
                  </a:lnTo>
                  <a:lnTo>
                    <a:pt x="304" y="17"/>
                  </a:lnTo>
                  <a:lnTo>
                    <a:pt x="295" y="13"/>
                  </a:lnTo>
                  <a:lnTo>
                    <a:pt x="285" y="9"/>
                  </a:lnTo>
                  <a:lnTo>
                    <a:pt x="274" y="5"/>
                  </a:lnTo>
                  <a:lnTo>
                    <a:pt x="263" y="3"/>
                  </a:lnTo>
                  <a:lnTo>
                    <a:pt x="253" y="3"/>
                  </a:lnTo>
                  <a:lnTo>
                    <a:pt x="242" y="2"/>
                  </a:lnTo>
                  <a:lnTo>
                    <a:pt x="230" y="0"/>
                  </a:lnTo>
                  <a:lnTo>
                    <a:pt x="221" y="0"/>
                  </a:lnTo>
                </a:path>
              </a:pathLst>
            </a:cu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6"/>
            <p:cNvSpPr>
              <a:spLocks noChangeAspect="1"/>
            </p:cNvSpPr>
            <p:nvPr/>
          </p:nvSpPr>
          <p:spPr bwMode="auto">
            <a:xfrm>
              <a:off x="7386" y="5209"/>
              <a:ext cx="410" cy="381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187" y="2"/>
                </a:cxn>
                <a:cxn ang="0">
                  <a:pos x="164" y="6"/>
                </a:cxn>
                <a:cxn ang="0">
                  <a:pos x="145" y="12"/>
                </a:cxn>
                <a:cxn ang="0">
                  <a:pos x="124" y="21"/>
                </a:cxn>
                <a:cxn ang="0">
                  <a:pos x="107" y="31"/>
                </a:cxn>
                <a:cxn ang="0">
                  <a:pos x="90" y="44"/>
                </a:cxn>
                <a:cxn ang="0">
                  <a:pos x="65" y="63"/>
                </a:cxn>
                <a:cxn ang="0">
                  <a:pos x="44" y="88"/>
                </a:cxn>
                <a:cxn ang="0">
                  <a:pos x="33" y="105"/>
                </a:cxn>
                <a:cxn ang="0">
                  <a:pos x="23" y="124"/>
                </a:cxn>
                <a:cxn ang="0">
                  <a:pos x="14" y="143"/>
                </a:cxn>
                <a:cxn ang="0">
                  <a:pos x="8" y="164"/>
                </a:cxn>
                <a:cxn ang="0">
                  <a:pos x="2" y="185"/>
                </a:cxn>
                <a:cxn ang="0">
                  <a:pos x="0" y="208"/>
                </a:cxn>
                <a:cxn ang="0">
                  <a:pos x="0" y="231"/>
                </a:cxn>
                <a:cxn ang="0">
                  <a:pos x="2" y="252"/>
                </a:cxn>
                <a:cxn ang="0">
                  <a:pos x="8" y="273"/>
                </a:cxn>
                <a:cxn ang="0">
                  <a:pos x="14" y="296"/>
                </a:cxn>
                <a:cxn ang="0">
                  <a:pos x="23" y="315"/>
                </a:cxn>
                <a:cxn ang="0">
                  <a:pos x="33" y="332"/>
                </a:cxn>
                <a:cxn ang="0">
                  <a:pos x="44" y="351"/>
                </a:cxn>
                <a:cxn ang="0">
                  <a:pos x="65" y="374"/>
                </a:cxn>
                <a:cxn ang="0">
                  <a:pos x="90" y="395"/>
                </a:cxn>
                <a:cxn ang="0">
                  <a:pos x="107" y="406"/>
                </a:cxn>
                <a:cxn ang="0">
                  <a:pos x="124" y="418"/>
                </a:cxn>
                <a:cxn ang="0">
                  <a:pos x="145" y="425"/>
                </a:cxn>
                <a:cxn ang="0">
                  <a:pos x="164" y="431"/>
                </a:cxn>
                <a:cxn ang="0">
                  <a:pos x="187" y="437"/>
                </a:cxn>
                <a:cxn ang="0">
                  <a:pos x="208" y="437"/>
                </a:cxn>
                <a:cxn ang="0">
                  <a:pos x="230" y="437"/>
                </a:cxn>
                <a:cxn ang="0">
                  <a:pos x="253" y="437"/>
                </a:cxn>
                <a:cxn ang="0">
                  <a:pos x="274" y="431"/>
                </a:cxn>
                <a:cxn ang="0">
                  <a:pos x="295" y="425"/>
                </a:cxn>
                <a:cxn ang="0">
                  <a:pos x="314" y="418"/>
                </a:cxn>
                <a:cxn ang="0">
                  <a:pos x="333" y="406"/>
                </a:cxn>
                <a:cxn ang="0">
                  <a:pos x="350" y="395"/>
                </a:cxn>
                <a:cxn ang="0">
                  <a:pos x="375" y="374"/>
                </a:cxn>
                <a:cxn ang="0">
                  <a:pos x="396" y="351"/>
                </a:cxn>
                <a:cxn ang="0">
                  <a:pos x="407" y="332"/>
                </a:cxn>
                <a:cxn ang="0">
                  <a:pos x="417" y="315"/>
                </a:cxn>
                <a:cxn ang="0">
                  <a:pos x="424" y="296"/>
                </a:cxn>
                <a:cxn ang="0">
                  <a:pos x="432" y="273"/>
                </a:cxn>
                <a:cxn ang="0">
                  <a:pos x="436" y="252"/>
                </a:cxn>
                <a:cxn ang="0">
                  <a:pos x="439" y="231"/>
                </a:cxn>
                <a:cxn ang="0">
                  <a:pos x="439" y="208"/>
                </a:cxn>
                <a:cxn ang="0">
                  <a:pos x="436" y="185"/>
                </a:cxn>
                <a:cxn ang="0">
                  <a:pos x="432" y="164"/>
                </a:cxn>
                <a:cxn ang="0">
                  <a:pos x="424" y="143"/>
                </a:cxn>
                <a:cxn ang="0">
                  <a:pos x="417" y="124"/>
                </a:cxn>
                <a:cxn ang="0">
                  <a:pos x="407" y="105"/>
                </a:cxn>
                <a:cxn ang="0">
                  <a:pos x="396" y="88"/>
                </a:cxn>
                <a:cxn ang="0">
                  <a:pos x="375" y="63"/>
                </a:cxn>
                <a:cxn ang="0">
                  <a:pos x="350" y="44"/>
                </a:cxn>
                <a:cxn ang="0">
                  <a:pos x="333" y="31"/>
                </a:cxn>
                <a:cxn ang="0">
                  <a:pos x="314" y="21"/>
                </a:cxn>
                <a:cxn ang="0">
                  <a:pos x="295" y="12"/>
                </a:cxn>
                <a:cxn ang="0">
                  <a:pos x="274" y="6"/>
                </a:cxn>
                <a:cxn ang="0">
                  <a:pos x="253" y="2"/>
                </a:cxn>
                <a:cxn ang="0">
                  <a:pos x="230" y="0"/>
                </a:cxn>
              </a:cxnLst>
              <a:rect l="0" t="0" r="r" b="b"/>
              <a:pathLst>
                <a:path w="439" h="439">
                  <a:moveTo>
                    <a:pt x="221" y="0"/>
                  </a:moveTo>
                  <a:lnTo>
                    <a:pt x="208" y="0"/>
                  </a:lnTo>
                  <a:lnTo>
                    <a:pt x="196" y="0"/>
                  </a:lnTo>
                  <a:lnTo>
                    <a:pt x="187" y="2"/>
                  </a:lnTo>
                  <a:lnTo>
                    <a:pt x="175" y="4"/>
                  </a:lnTo>
                  <a:lnTo>
                    <a:pt x="164" y="6"/>
                  </a:lnTo>
                  <a:lnTo>
                    <a:pt x="154" y="10"/>
                  </a:lnTo>
                  <a:lnTo>
                    <a:pt x="145" y="12"/>
                  </a:lnTo>
                  <a:lnTo>
                    <a:pt x="135" y="17"/>
                  </a:lnTo>
                  <a:lnTo>
                    <a:pt x="124" y="21"/>
                  </a:lnTo>
                  <a:lnTo>
                    <a:pt x="114" y="27"/>
                  </a:lnTo>
                  <a:lnTo>
                    <a:pt x="107" y="31"/>
                  </a:lnTo>
                  <a:lnTo>
                    <a:pt x="97" y="36"/>
                  </a:lnTo>
                  <a:lnTo>
                    <a:pt x="90" y="44"/>
                  </a:lnTo>
                  <a:lnTo>
                    <a:pt x="80" y="50"/>
                  </a:lnTo>
                  <a:lnTo>
                    <a:pt x="65" y="63"/>
                  </a:lnTo>
                  <a:lnTo>
                    <a:pt x="50" y="78"/>
                  </a:lnTo>
                  <a:lnTo>
                    <a:pt x="44" y="88"/>
                  </a:lnTo>
                  <a:lnTo>
                    <a:pt x="38" y="95"/>
                  </a:lnTo>
                  <a:lnTo>
                    <a:pt x="33" y="105"/>
                  </a:lnTo>
                  <a:lnTo>
                    <a:pt x="27" y="115"/>
                  </a:lnTo>
                  <a:lnTo>
                    <a:pt x="23" y="124"/>
                  </a:lnTo>
                  <a:lnTo>
                    <a:pt x="17" y="134"/>
                  </a:lnTo>
                  <a:lnTo>
                    <a:pt x="14" y="143"/>
                  </a:lnTo>
                  <a:lnTo>
                    <a:pt x="10" y="153"/>
                  </a:lnTo>
                  <a:lnTo>
                    <a:pt x="8" y="164"/>
                  </a:lnTo>
                  <a:lnTo>
                    <a:pt x="6" y="176"/>
                  </a:lnTo>
                  <a:lnTo>
                    <a:pt x="2" y="185"/>
                  </a:lnTo>
                  <a:lnTo>
                    <a:pt x="0" y="196"/>
                  </a:lnTo>
                  <a:lnTo>
                    <a:pt x="0" y="208"/>
                  </a:lnTo>
                  <a:lnTo>
                    <a:pt x="0" y="219"/>
                  </a:lnTo>
                  <a:lnTo>
                    <a:pt x="0" y="231"/>
                  </a:lnTo>
                  <a:lnTo>
                    <a:pt x="2" y="240"/>
                  </a:lnTo>
                  <a:lnTo>
                    <a:pt x="2" y="252"/>
                  </a:lnTo>
                  <a:lnTo>
                    <a:pt x="6" y="263"/>
                  </a:lnTo>
                  <a:lnTo>
                    <a:pt x="8" y="273"/>
                  </a:lnTo>
                  <a:lnTo>
                    <a:pt x="10" y="284"/>
                  </a:lnTo>
                  <a:lnTo>
                    <a:pt x="14" y="296"/>
                  </a:lnTo>
                  <a:lnTo>
                    <a:pt x="17" y="305"/>
                  </a:lnTo>
                  <a:lnTo>
                    <a:pt x="23" y="315"/>
                  </a:lnTo>
                  <a:lnTo>
                    <a:pt x="27" y="322"/>
                  </a:lnTo>
                  <a:lnTo>
                    <a:pt x="33" y="332"/>
                  </a:lnTo>
                  <a:lnTo>
                    <a:pt x="38" y="341"/>
                  </a:lnTo>
                  <a:lnTo>
                    <a:pt x="44" y="351"/>
                  </a:lnTo>
                  <a:lnTo>
                    <a:pt x="50" y="359"/>
                  </a:lnTo>
                  <a:lnTo>
                    <a:pt x="65" y="374"/>
                  </a:lnTo>
                  <a:lnTo>
                    <a:pt x="80" y="387"/>
                  </a:lnTo>
                  <a:lnTo>
                    <a:pt x="90" y="395"/>
                  </a:lnTo>
                  <a:lnTo>
                    <a:pt x="97" y="400"/>
                  </a:lnTo>
                  <a:lnTo>
                    <a:pt x="107" y="406"/>
                  </a:lnTo>
                  <a:lnTo>
                    <a:pt x="114" y="412"/>
                  </a:lnTo>
                  <a:lnTo>
                    <a:pt x="124" y="418"/>
                  </a:lnTo>
                  <a:lnTo>
                    <a:pt x="135" y="420"/>
                  </a:lnTo>
                  <a:lnTo>
                    <a:pt x="145" y="425"/>
                  </a:lnTo>
                  <a:lnTo>
                    <a:pt x="154" y="429"/>
                  </a:lnTo>
                  <a:lnTo>
                    <a:pt x="164" y="431"/>
                  </a:lnTo>
                  <a:lnTo>
                    <a:pt x="175" y="435"/>
                  </a:lnTo>
                  <a:lnTo>
                    <a:pt x="187" y="437"/>
                  </a:lnTo>
                  <a:lnTo>
                    <a:pt x="196" y="437"/>
                  </a:lnTo>
                  <a:lnTo>
                    <a:pt x="208" y="437"/>
                  </a:lnTo>
                  <a:lnTo>
                    <a:pt x="221" y="439"/>
                  </a:lnTo>
                  <a:lnTo>
                    <a:pt x="230" y="437"/>
                  </a:lnTo>
                  <a:lnTo>
                    <a:pt x="242" y="437"/>
                  </a:lnTo>
                  <a:lnTo>
                    <a:pt x="253" y="437"/>
                  </a:lnTo>
                  <a:lnTo>
                    <a:pt x="263" y="435"/>
                  </a:lnTo>
                  <a:lnTo>
                    <a:pt x="274" y="431"/>
                  </a:lnTo>
                  <a:lnTo>
                    <a:pt x="285" y="429"/>
                  </a:lnTo>
                  <a:lnTo>
                    <a:pt x="295" y="425"/>
                  </a:lnTo>
                  <a:lnTo>
                    <a:pt x="304" y="420"/>
                  </a:lnTo>
                  <a:lnTo>
                    <a:pt x="314" y="418"/>
                  </a:lnTo>
                  <a:lnTo>
                    <a:pt x="325" y="412"/>
                  </a:lnTo>
                  <a:lnTo>
                    <a:pt x="333" y="406"/>
                  </a:lnTo>
                  <a:lnTo>
                    <a:pt x="343" y="400"/>
                  </a:lnTo>
                  <a:lnTo>
                    <a:pt x="350" y="395"/>
                  </a:lnTo>
                  <a:lnTo>
                    <a:pt x="358" y="387"/>
                  </a:lnTo>
                  <a:lnTo>
                    <a:pt x="375" y="374"/>
                  </a:lnTo>
                  <a:lnTo>
                    <a:pt x="388" y="359"/>
                  </a:lnTo>
                  <a:lnTo>
                    <a:pt x="396" y="351"/>
                  </a:lnTo>
                  <a:lnTo>
                    <a:pt x="401" y="341"/>
                  </a:lnTo>
                  <a:lnTo>
                    <a:pt x="407" y="332"/>
                  </a:lnTo>
                  <a:lnTo>
                    <a:pt x="413" y="322"/>
                  </a:lnTo>
                  <a:lnTo>
                    <a:pt x="417" y="315"/>
                  </a:lnTo>
                  <a:lnTo>
                    <a:pt x="422" y="305"/>
                  </a:lnTo>
                  <a:lnTo>
                    <a:pt x="424" y="296"/>
                  </a:lnTo>
                  <a:lnTo>
                    <a:pt x="430" y="284"/>
                  </a:lnTo>
                  <a:lnTo>
                    <a:pt x="432" y="273"/>
                  </a:lnTo>
                  <a:lnTo>
                    <a:pt x="434" y="263"/>
                  </a:lnTo>
                  <a:lnTo>
                    <a:pt x="436" y="252"/>
                  </a:lnTo>
                  <a:lnTo>
                    <a:pt x="438" y="240"/>
                  </a:lnTo>
                  <a:lnTo>
                    <a:pt x="439" y="231"/>
                  </a:lnTo>
                  <a:lnTo>
                    <a:pt x="439" y="219"/>
                  </a:lnTo>
                  <a:lnTo>
                    <a:pt x="439" y="208"/>
                  </a:lnTo>
                  <a:lnTo>
                    <a:pt x="438" y="196"/>
                  </a:lnTo>
                  <a:lnTo>
                    <a:pt x="436" y="185"/>
                  </a:lnTo>
                  <a:lnTo>
                    <a:pt x="434" y="176"/>
                  </a:lnTo>
                  <a:lnTo>
                    <a:pt x="432" y="164"/>
                  </a:lnTo>
                  <a:lnTo>
                    <a:pt x="430" y="153"/>
                  </a:lnTo>
                  <a:lnTo>
                    <a:pt x="424" y="143"/>
                  </a:lnTo>
                  <a:lnTo>
                    <a:pt x="422" y="134"/>
                  </a:lnTo>
                  <a:lnTo>
                    <a:pt x="417" y="124"/>
                  </a:lnTo>
                  <a:lnTo>
                    <a:pt x="413" y="115"/>
                  </a:lnTo>
                  <a:lnTo>
                    <a:pt x="407" y="105"/>
                  </a:lnTo>
                  <a:lnTo>
                    <a:pt x="401" y="95"/>
                  </a:lnTo>
                  <a:lnTo>
                    <a:pt x="396" y="88"/>
                  </a:lnTo>
                  <a:lnTo>
                    <a:pt x="388" y="78"/>
                  </a:lnTo>
                  <a:lnTo>
                    <a:pt x="375" y="63"/>
                  </a:lnTo>
                  <a:lnTo>
                    <a:pt x="358" y="50"/>
                  </a:lnTo>
                  <a:lnTo>
                    <a:pt x="350" y="44"/>
                  </a:lnTo>
                  <a:lnTo>
                    <a:pt x="343" y="36"/>
                  </a:lnTo>
                  <a:lnTo>
                    <a:pt x="333" y="31"/>
                  </a:lnTo>
                  <a:lnTo>
                    <a:pt x="325" y="27"/>
                  </a:lnTo>
                  <a:lnTo>
                    <a:pt x="314" y="21"/>
                  </a:lnTo>
                  <a:lnTo>
                    <a:pt x="304" y="17"/>
                  </a:lnTo>
                  <a:lnTo>
                    <a:pt x="295" y="12"/>
                  </a:lnTo>
                  <a:lnTo>
                    <a:pt x="285" y="10"/>
                  </a:lnTo>
                  <a:lnTo>
                    <a:pt x="274" y="6"/>
                  </a:lnTo>
                  <a:lnTo>
                    <a:pt x="263" y="4"/>
                  </a:lnTo>
                  <a:lnTo>
                    <a:pt x="253" y="2"/>
                  </a:lnTo>
                  <a:lnTo>
                    <a:pt x="242" y="0"/>
                  </a:lnTo>
                  <a:lnTo>
                    <a:pt x="230" y="0"/>
                  </a:lnTo>
                  <a:lnTo>
                    <a:pt x="221" y="0"/>
                  </a:lnTo>
                </a:path>
              </a:pathLst>
            </a:cu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7"/>
            <p:cNvSpPr>
              <a:spLocks noChangeAspect="1"/>
            </p:cNvSpPr>
            <p:nvPr/>
          </p:nvSpPr>
          <p:spPr bwMode="auto">
            <a:xfrm>
              <a:off x="7386" y="5843"/>
              <a:ext cx="410" cy="380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187" y="4"/>
                </a:cxn>
                <a:cxn ang="0">
                  <a:pos x="164" y="8"/>
                </a:cxn>
                <a:cxn ang="0">
                  <a:pos x="145" y="15"/>
                </a:cxn>
                <a:cxn ang="0">
                  <a:pos x="124" y="23"/>
                </a:cxn>
                <a:cxn ang="0">
                  <a:pos x="107" y="33"/>
                </a:cxn>
                <a:cxn ang="0">
                  <a:pos x="90" y="44"/>
                </a:cxn>
                <a:cxn ang="0">
                  <a:pos x="65" y="65"/>
                </a:cxn>
                <a:cxn ang="0">
                  <a:pos x="44" y="90"/>
                </a:cxn>
                <a:cxn ang="0">
                  <a:pos x="33" y="105"/>
                </a:cxn>
                <a:cxn ang="0">
                  <a:pos x="23" y="124"/>
                </a:cxn>
                <a:cxn ang="0">
                  <a:pos x="14" y="145"/>
                </a:cxn>
                <a:cxn ang="0">
                  <a:pos x="8" y="164"/>
                </a:cxn>
                <a:cxn ang="0">
                  <a:pos x="2" y="187"/>
                </a:cxn>
                <a:cxn ang="0">
                  <a:pos x="0" y="210"/>
                </a:cxn>
                <a:cxn ang="0">
                  <a:pos x="0" y="231"/>
                </a:cxn>
                <a:cxn ang="0">
                  <a:pos x="2" y="254"/>
                </a:cxn>
                <a:cxn ang="0">
                  <a:pos x="8" y="275"/>
                </a:cxn>
                <a:cxn ang="0">
                  <a:pos x="14" y="296"/>
                </a:cxn>
                <a:cxn ang="0">
                  <a:pos x="23" y="317"/>
                </a:cxn>
                <a:cxn ang="0">
                  <a:pos x="33" y="334"/>
                </a:cxn>
                <a:cxn ang="0">
                  <a:pos x="44" y="351"/>
                </a:cxn>
                <a:cxn ang="0">
                  <a:pos x="65" y="376"/>
                </a:cxn>
                <a:cxn ang="0">
                  <a:pos x="90" y="397"/>
                </a:cxn>
                <a:cxn ang="0">
                  <a:pos x="107" y="408"/>
                </a:cxn>
                <a:cxn ang="0">
                  <a:pos x="124" y="418"/>
                </a:cxn>
                <a:cxn ang="0">
                  <a:pos x="145" y="425"/>
                </a:cxn>
                <a:cxn ang="0">
                  <a:pos x="164" y="433"/>
                </a:cxn>
                <a:cxn ang="0">
                  <a:pos x="187" y="437"/>
                </a:cxn>
                <a:cxn ang="0">
                  <a:pos x="208" y="441"/>
                </a:cxn>
                <a:cxn ang="0">
                  <a:pos x="230" y="441"/>
                </a:cxn>
                <a:cxn ang="0">
                  <a:pos x="253" y="437"/>
                </a:cxn>
                <a:cxn ang="0">
                  <a:pos x="274" y="433"/>
                </a:cxn>
                <a:cxn ang="0">
                  <a:pos x="295" y="425"/>
                </a:cxn>
                <a:cxn ang="0">
                  <a:pos x="314" y="418"/>
                </a:cxn>
                <a:cxn ang="0">
                  <a:pos x="333" y="408"/>
                </a:cxn>
                <a:cxn ang="0">
                  <a:pos x="350" y="397"/>
                </a:cxn>
                <a:cxn ang="0">
                  <a:pos x="375" y="376"/>
                </a:cxn>
                <a:cxn ang="0">
                  <a:pos x="396" y="351"/>
                </a:cxn>
                <a:cxn ang="0">
                  <a:pos x="407" y="334"/>
                </a:cxn>
                <a:cxn ang="0">
                  <a:pos x="417" y="317"/>
                </a:cxn>
                <a:cxn ang="0">
                  <a:pos x="424" y="296"/>
                </a:cxn>
                <a:cxn ang="0">
                  <a:pos x="432" y="275"/>
                </a:cxn>
                <a:cxn ang="0">
                  <a:pos x="436" y="254"/>
                </a:cxn>
                <a:cxn ang="0">
                  <a:pos x="439" y="231"/>
                </a:cxn>
                <a:cxn ang="0">
                  <a:pos x="439" y="210"/>
                </a:cxn>
                <a:cxn ang="0">
                  <a:pos x="436" y="187"/>
                </a:cxn>
                <a:cxn ang="0">
                  <a:pos x="432" y="164"/>
                </a:cxn>
                <a:cxn ang="0">
                  <a:pos x="424" y="145"/>
                </a:cxn>
                <a:cxn ang="0">
                  <a:pos x="417" y="124"/>
                </a:cxn>
                <a:cxn ang="0">
                  <a:pos x="407" y="105"/>
                </a:cxn>
                <a:cxn ang="0">
                  <a:pos x="396" y="90"/>
                </a:cxn>
                <a:cxn ang="0">
                  <a:pos x="375" y="65"/>
                </a:cxn>
                <a:cxn ang="0">
                  <a:pos x="350" y="44"/>
                </a:cxn>
                <a:cxn ang="0">
                  <a:pos x="333" y="33"/>
                </a:cxn>
                <a:cxn ang="0">
                  <a:pos x="314" y="23"/>
                </a:cxn>
                <a:cxn ang="0">
                  <a:pos x="295" y="15"/>
                </a:cxn>
                <a:cxn ang="0">
                  <a:pos x="274" y="8"/>
                </a:cxn>
                <a:cxn ang="0">
                  <a:pos x="253" y="4"/>
                </a:cxn>
                <a:cxn ang="0">
                  <a:pos x="230" y="0"/>
                </a:cxn>
              </a:cxnLst>
              <a:rect l="0" t="0" r="r" b="b"/>
              <a:pathLst>
                <a:path w="439" h="441">
                  <a:moveTo>
                    <a:pt x="221" y="0"/>
                  </a:moveTo>
                  <a:lnTo>
                    <a:pt x="208" y="0"/>
                  </a:lnTo>
                  <a:lnTo>
                    <a:pt x="196" y="2"/>
                  </a:lnTo>
                  <a:lnTo>
                    <a:pt x="187" y="4"/>
                  </a:lnTo>
                  <a:lnTo>
                    <a:pt x="175" y="6"/>
                  </a:lnTo>
                  <a:lnTo>
                    <a:pt x="164" y="8"/>
                  </a:lnTo>
                  <a:lnTo>
                    <a:pt x="154" y="10"/>
                  </a:lnTo>
                  <a:lnTo>
                    <a:pt x="145" y="15"/>
                  </a:lnTo>
                  <a:lnTo>
                    <a:pt x="135" y="17"/>
                  </a:lnTo>
                  <a:lnTo>
                    <a:pt x="124" y="23"/>
                  </a:lnTo>
                  <a:lnTo>
                    <a:pt x="114" y="27"/>
                  </a:lnTo>
                  <a:lnTo>
                    <a:pt x="107" y="33"/>
                  </a:lnTo>
                  <a:lnTo>
                    <a:pt x="97" y="38"/>
                  </a:lnTo>
                  <a:lnTo>
                    <a:pt x="90" y="44"/>
                  </a:lnTo>
                  <a:lnTo>
                    <a:pt x="80" y="50"/>
                  </a:lnTo>
                  <a:lnTo>
                    <a:pt x="65" y="65"/>
                  </a:lnTo>
                  <a:lnTo>
                    <a:pt x="50" y="82"/>
                  </a:lnTo>
                  <a:lnTo>
                    <a:pt x="44" y="90"/>
                  </a:lnTo>
                  <a:lnTo>
                    <a:pt x="38" y="97"/>
                  </a:lnTo>
                  <a:lnTo>
                    <a:pt x="33" y="105"/>
                  </a:lnTo>
                  <a:lnTo>
                    <a:pt x="27" y="115"/>
                  </a:lnTo>
                  <a:lnTo>
                    <a:pt x="23" y="124"/>
                  </a:lnTo>
                  <a:lnTo>
                    <a:pt x="17" y="136"/>
                  </a:lnTo>
                  <a:lnTo>
                    <a:pt x="14" y="145"/>
                  </a:lnTo>
                  <a:lnTo>
                    <a:pt x="10" y="155"/>
                  </a:lnTo>
                  <a:lnTo>
                    <a:pt x="8" y="164"/>
                  </a:lnTo>
                  <a:lnTo>
                    <a:pt x="6" y="176"/>
                  </a:lnTo>
                  <a:lnTo>
                    <a:pt x="2" y="187"/>
                  </a:lnTo>
                  <a:lnTo>
                    <a:pt x="0" y="197"/>
                  </a:lnTo>
                  <a:lnTo>
                    <a:pt x="0" y="210"/>
                  </a:lnTo>
                  <a:lnTo>
                    <a:pt x="0" y="219"/>
                  </a:lnTo>
                  <a:lnTo>
                    <a:pt x="0" y="231"/>
                  </a:lnTo>
                  <a:lnTo>
                    <a:pt x="2" y="244"/>
                  </a:lnTo>
                  <a:lnTo>
                    <a:pt x="2" y="254"/>
                  </a:lnTo>
                  <a:lnTo>
                    <a:pt x="6" y="265"/>
                  </a:lnTo>
                  <a:lnTo>
                    <a:pt x="8" y="275"/>
                  </a:lnTo>
                  <a:lnTo>
                    <a:pt x="10" y="284"/>
                  </a:lnTo>
                  <a:lnTo>
                    <a:pt x="14" y="296"/>
                  </a:lnTo>
                  <a:lnTo>
                    <a:pt x="17" y="305"/>
                  </a:lnTo>
                  <a:lnTo>
                    <a:pt x="23" y="317"/>
                  </a:lnTo>
                  <a:lnTo>
                    <a:pt x="27" y="326"/>
                  </a:lnTo>
                  <a:lnTo>
                    <a:pt x="33" y="334"/>
                  </a:lnTo>
                  <a:lnTo>
                    <a:pt x="38" y="341"/>
                  </a:lnTo>
                  <a:lnTo>
                    <a:pt x="44" y="351"/>
                  </a:lnTo>
                  <a:lnTo>
                    <a:pt x="50" y="359"/>
                  </a:lnTo>
                  <a:lnTo>
                    <a:pt x="65" y="376"/>
                  </a:lnTo>
                  <a:lnTo>
                    <a:pt x="80" y="391"/>
                  </a:lnTo>
                  <a:lnTo>
                    <a:pt x="90" y="397"/>
                  </a:lnTo>
                  <a:lnTo>
                    <a:pt x="97" y="402"/>
                  </a:lnTo>
                  <a:lnTo>
                    <a:pt x="107" y="408"/>
                  </a:lnTo>
                  <a:lnTo>
                    <a:pt x="114" y="414"/>
                  </a:lnTo>
                  <a:lnTo>
                    <a:pt x="124" y="418"/>
                  </a:lnTo>
                  <a:lnTo>
                    <a:pt x="135" y="423"/>
                  </a:lnTo>
                  <a:lnTo>
                    <a:pt x="145" y="425"/>
                  </a:lnTo>
                  <a:lnTo>
                    <a:pt x="154" y="431"/>
                  </a:lnTo>
                  <a:lnTo>
                    <a:pt x="164" y="433"/>
                  </a:lnTo>
                  <a:lnTo>
                    <a:pt x="175" y="435"/>
                  </a:lnTo>
                  <a:lnTo>
                    <a:pt x="187" y="437"/>
                  </a:lnTo>
                  <a:lnTo>
                    <a:pt x="196" y="439"/>
                  </a:lnTo>
                  <a:lnTo>
                    <a:pt x="208" y="441"/>
                  </a:lnTo>
                  <a:lnTo>
                    <a:pt x="221" y="441"/>
                  </a:lnTo>
                  <a:lnTo>
                    <a:pt x="230" y="441"/>
                  </a:lnTo>
                  <a:lnTo>
                    <a:pt x="242" y="439"/>
                  </a:lnTo>
                  <a:lnTo>
                    <a:pt x="253" y="437"/>
                  </a:lnTo>
                  <a:lnTo>
                    <a:pt x="263" y="435"/>
                  </a:lnTo>
                  <a:lnTo>
                    <a:pt x="274" y="433"/>
                  </a:lnTo>
                  <a:lnTo>
                    <a:pt x="285" y="431"/>
                  </a:lnTo>
                  <a:lnTo>
                    <a:pt x="295" y="425"/>
                  </a:lnTo>
                  <a:lnTo>
                    <a:pt x="304" y="423"/>
                  </a:lnTo>
                  <a:lnTo>
                    <a:pt x="314" y="418"/>
                  </a:lnTo>
                  <a:lnTo>
                    <a:pt x="325" y="414"/>
                  </a:lnTo>
                  <a:lnTo>
                    <a:pt x="333" y="408"/>
                  </a:lnTo>
                  <a:lnTo>
                    <a:pt x="343" y="402"/>
                  </a:lnTo>
                  <a:lnTo>
                    <a:pt x="350" y="397"/>
                  </a:lnTo>
                  <a:lnTo>
                    <a:pt x="358" y="391"/>
                  </a:lnTo>
                  <a:lnTo>
                    <a:pt x="375" y="376"/>
                  </a:lnTo>
                  <a:lnTo>
                    <a:pt x="388" y="359"/>
                  </a:lnTo>
                  <a:lnTo>
                    <a:pt x="396" y="351"/>
                  </a:lnTo>
                  <a:lnTo>
                    <a:pt x="401" y="341"/>
                  </a:lnTo>
                  <a:lnTo>
                    <a:pt x="407" y="334"/>
                  </a:lnTo>
                  <a:lnTo>
                    <a:pt x="413" y="326"/>
                  </a:lnTo>
                  <a:lnTo>
                    <a:pt x="417" y="317"/>
                  </a:lnTo>
                  <a:lnTo>
                    <a:pt x="422" y="305"/>
                  </a:lnTo>
                  <a:lnTo>
                    <a:pt x="424" y="296"/>
                  </a:lnTo>
                  <a:lnTo>
                    <a:pt x="430" y="284"/>
                  </a:lnTo>
                  <a:lnTo>
                    <a:pt x="432" y="275"/>
                  </a:lnTo>
                  <a:lnTo>
                    <a:pt x="434" y="265"/>
                  </a:lnTo>
                  <a:lnTo>
                    <a:pt x="436" y="254"/>
                  </a:lnTo>
                  <a:lnTo>
                    <a:pt x="438" y="244"/>
                  </a:lnTo>
                  <a:lnTo>
                    <a:pt x="439" y="231"/>
                  </a:lnTo>
                  <a:lnTo>
                    <a:pt x="439" y="219"/>
                  </a:lnTo>
                  <a:lnTo>
                    <a:pt x="439" y="210"/>
                  </a:lnTo>
                  <a:lnTo>
                    <a:pt x="438" y="197"/>
                  </a:lnTo>
                  <a:lnTo>
                    <a:pt x="436" y="187"/>
                  </a:lnTo>
                  <a:lnTo>
                    <a:pt x="434" y="176"/>
                  </a:lnTo>
                  <a:lnTo>
                    <a:pt x="432" y="164"/>
                  </a:lnTo>
                  <a:lnTo>
                    <a:pt x="430" y="155"/>
                  </a:lnTo>
                  <a:lnTo>
                    <a:pt x="424" y="145"/>
                  </a:lnTo>
                  <a:lnTo>
                    <a:pt x="422" y="136"/>
                  </a:lnTo>
                  <a:lnTo>
                    <a:pt x="417" y="124"/>
                  </a:lnTo>
                  <a:lnTo>
                    <a:pt x="413" y="115"/>
                  </a:lnTo>
                  <a:lnTo>
                    <a:pt x="407" y="105"/>
                  </a:lnTo>
                  <a:lnTo>
                    <a:pt x="401" y="97"/>
                  </a:lnTo>
                  <a:lnTo>
                    <a:pt x="396" y="90"/>
                  </a:lnTo>
                  <a:lnTo>
                    <a:pt x="388" y="82"/>
                  </a:lnTo>
                  <a:lnTo>
                    <a:pt x="375" y="65"/>
                  </a:lnTo>
                  <a:lnTo>
                    <a:pt x="358" y="50"/>
                  </a:lnTo>
                  <a:lnTo>
                    <a:pt x="350" y="44"/>
                  </a:lnTo>
                  <a:lnTo>
                    <a:pt x="343" y="38"/>
                  </a:lnTo>
                  <a:lnTo>
                    <a:pt x="333" y="33"/>
                  </a:lnTo>
                  <a:lnTo>
                    <a:pt x="325" y="27"/>
                  </a:lnTo>
                  <a:lnTo>
                    <a:pt x="314" y="23"/>
                  </a:lnTo>
                  <a:lnTo>
                    <a:pt x="304" y="17"/>
                  </a:lnTo>
                  <a:lnTo>
                    <a:pt x="295" y="15"/>
                  </a:lnTo>
                  <a:lnTo>
                    <a:pt x="285" y="10"/>
                  </a:lnTo>
                  <a:lnTo>
                    <a:pt x="274" y="8"/>
                  </a:lnTo>
                  <a:lnTo>
                    <a:pt x="263" y="6"/>
                  </a:lnTo>
                  <a:lnTo>
                    <a:pt x="253" y="4"/>
                  </a:lnTo>
                  <a:lnTo>
                    <a:pt x="242" y="2"/>
                  </a:lnTo>
                  <a:lnTo>
                    <a:pt x="230" y="0"/>
                  </a:lnTo>
                  <a:lnTo>
                    <a:pt x="221" y="0"/>
                  </a:lnTo>
                </a:path>
              </a:pathLst>
            </a:cu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Text Box 18"/>
            <p:cNvSpPr txBox="1">
              <a:spLocks noChangeArrowheads="1"/>
            </p:cNvSpPr>
            <p:nvPr/>
          </p:nvSpPr>
          <p:spPr bwMode="auto">
            <a:xfrm rot="1800000">
              <a:off x="5052" y="4620"/>
              <a:ext cx="1061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7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100 Mbps 0.01ms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43" name="Text Box 19"/>
            <p:cNvSpPr txBox="1">
              <a:spLocks noChangeArrowheads="1"/>
            </p:cNvSpPr>
            <p:nvPr/>
          </p:nvSpPr>
          <p:spPr bwMode="auto">
            <a:xfrm rot="19800000">
              <a:off x="5202" y="5719"/>
              <a:ext cx="106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7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100 Mbps 0.01ms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44" name="Text Box 20"/>
            <p:cNvSpPr txBox="1">
              <a:spLocks noChangeArrowheads="1"/>
            </p:cNvSpPr>
            <p:nvPr/>
          </p:nvSpPr>
          <p:spPr bwMode="auto">
            <a:xfrm>
              <a:off x="5900" y="4917"/>
              <a:ext cx="61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7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1Mbps 10ms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45" name="Text Box 21"/>
            <p:cNvSpPr txBox="1">
              <a:spLocks noChangeArrowheads="1"/>
            </p:cNvSpPr>
            <p:nvPr/>
          </p:nvSpPr>
          <p:spPr bwMode="auto">
            <a:xfrm rot="18900000">
              <a:off x="6642" y="4562"/>
              <a:ext cx="76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7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100Mbps 0.01ms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46" name="Text Box 22"/>
            <p:cNvSpPr txBox="1">
              <a:spLocks noChangeArrowheads="1"/>
            </p:cNvSpPr>
            <p:nvPr/>
          </p:nvSpPr>
          <p:spPr bwMode="auto">
            <a:xfrm rot="1800000">
              <a:off x="6586" y="5700"/>
              <a:ext cx="76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7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100Mbps 0.01ms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47" name="Text Box 23"/>
            <p:cNvSpPr txBox="1">
              <a:spLocks noChangeArrowheads="1"/>
            </p:cNvSpPr>
            <p:nvPr/>
          </p:nvSpPr>
          <p:spPr bwMode="auto">
            <a:xfrm>
              <a:off x="4488" y="4566"/>
              <a:ext cx="407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S1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48" name="Freeform 24"/>
            <p:cNvSpPr>
              <a:spLocks noChangeAspect="1"/>
            </p:cNvSpPr>
            <p:nvPr/>
          </p:nvSpPr>
          <p:spPr bwMode="auto">
            <a:xfrm>
              <a:off x="4436" y="4497"/>
              <a:ext cx="412" cy="379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186" y="3"/>
                </a:cxn>
                <a:cxn ang="0">
                  <a:pos x="165" y="5"/>
                </a:cxn>
                <a:cxn ang="0">
                  <a:pos x="146" y="13"/>
                </a:cxn>
                <a:cxn ang="0">
                  <a:pos x="125" y="21"/>
                </a:cxn>
                <a:cxn ang="0">
                  <a:pos x="106" y="32"/>
                </a:cxn>
                <a:cxn ang="0">
                  <a:pos x="89" y="43"/>
                </a:cxn>
                <a:cxn ang="0">
                  <a:pos x="64" y="64"/>
                </a:cxn>
                <a:cxn ang="0">
                  <a:pos x="45" y="87"/>
                </a:cxn>
                <a:cxn ang="0">
                  <a:pos x="32" y="104"/>
                </a:cxn>
                <a:cxn ang="0">
                  <a:pos x="22" y="125"/>
                </a:cxn>
                <a:cxn ang="0">
                  <a:pos x="15" y="143"/>
                </a:cxn>
                <a:cxn ang="0">
                  <a:pos x="7" y="165"/>
                </a:cxn>
                <a:cxn ang="0">
                  <a:pos x="3" y="185"/>
                </a:cxn>
                <a:cxn ang="0">
                  <a:pos x="1" y="207"/>
                </a:cxn>
                <a:cxn ang="0">
                  <a:pos x="1" y="230"/>
                </a:cxn>
                <a:cxn ang="0">
                  <a:pos x="3" y="253"/>
                </a:cxn>
                <a:cxn ang="0">
                  <a:pos x="7" y="274"/>
                </a:cxn>
                <a:cxn ang="0">
                  <a:pos x="15" y="295"/>
                </a:cxn>
                <a:cxn ang="0">
                  <a:pos x="22" y="314"/>
                </a:cxn>
                <a:cxn ang="0">
                  <a:pos x="32" y="333"/>
                </a:cxn>
                <a:cxn ang="0">
                  <a:pos x="45" y="350"/>
                </a:cxn>
                <a:cxn ang="0">
                  <a:pos x="64" y="375"/>
                </a:cxn>
                <a:cxn ang="0">
                  <a:pos x="89" y="394"/>
                </a:cxn>
                <a:cxn ang="0">
                  <a:pos x="106" y="408"/>
                </a:cxn>
                <a:cxn ang="0">
                  <a:pos x="125" y="417"/>
                </a:cxn>
                <a:cxn ang="0">
                  <a:pos x="146" y="427"/>
                </a:cxn>
                <a:cxn ang="0">
                  <a:pos x="165" y="432"/>
                </a:cxn>
                <a:cxn ang="0">
                  <a:pos x="186" y="436"/>
                </a:cxn>
                <a:cxn ang="0">
                  <a:pos x="209" y="438"/>
                </a:cxn>
                <a:cxn ang="0">
                  <a:pos x="231" y="438"/>
                </a:cxn>
                <a:cxn ang="0">
                  <a:pos x="252" y="436"/>
                </a:cxn>
                <a:cxn ang="0">
                  <a:pos x="275" y="432"/>
                </a:cxn>
                <a:cxn ang="0">
                  <a:pos x="294" y="427"/>
                </a:cxn>
                <a:cxn ang="0">
                  <a:pos x="315" y="417"/>
                </a:cxn>
                <a:cxn ang="0">
                  <a:pos x="332" y="408"/>
                </a:cxn>
                <a:cxn ang="0">
                  <a:pos x="351" y="394"/>
                </a:cxn>
                <a:cxn ang="0">
                  <a:pos x="374" y="375"/>
                </a:cxn>
                <a:cxn ang="0">
                  <a:pos x="395" y="350"/>
                </a:cxn>
                <a:cxn ang="0">
                  <a:pos x="406" y="333"/>
                </a:cxn>
                <a:cxn ang="0">
                  <a:pos x="418" y="314"/>
                </a:cxn>
                <a:cxn ang="0">
                  <a:pos x="425" y="295"/>
                </a:cxn>
                <a:cxn ang="0">
                  <a:pos x="431" y="274"/>
                </a:cxn>
                <a:cxn ang="0">
                  <a:pos x="437" y="253"/>
                </a:cxn>
                <a:cxn ang="0">
                  <a:pos x="439" y="230"/>
                </a:cxn>
                <a:cxn ang="0">
                  <a:pos x="439" y="207"/>
                </a:cxn>
                <a:cxn ang="0">
                  <a:pos x="437" y="185"/>
                </a:cxn>
                <a:cxn ang="0">
                  <a:pos x="431" y="165"/>
                </a:cxn>
                <a:cxn ang="0">
                  <a:pos x="425" y="143"/>
                </a:cxn>
                <a:cxn ang="0">
                  <a:pos x="418" y="125"/>
                </a:cxn>
                <a:cxn ang="0">
                  <a:pos x="406" y="104"/>
                </a:cxn>
                <a:cxn ang="0">
                  <a:pos x="395" y="87"/>
                </a:cxn>
                <a:cxn ang="0">
                  <a:pos x="374" y="64"/>
                </a:cxn>
                <a:cxn ang="0">
                  <a:pos x="351" y="43"/>
                </a:cxn>
                <a:cxn ang="0">
                  <a:pos x="332" y="32"/>
                </a:cxn>
                <a:cxn ang="0">
                  <a:pos x="315" y="21"/>
                </a:cxn>
                <a:cxn ang="0">
                  <a:pos x="294" y="13"/>
                </a:cxn>
                <a:cxn ang="0">
                  <a:pos x="275" y="5"/>
                </a:cxn>
                <a:cxn ang="0">
                  <a:pos x="252" y="3"/>
                </a:cxn>
                <a:cxn ang="0">
                  <a:pos x="231" y="0"/>
                </a:cxn>
              </a:cxnLst>
              <a:rect l="0" t="0" r="r" b="b"/>
              <a:pathLst>
                <a:path w="439" h="438">
                  <a:moveTo>
                    <a:pt x="220" y="0"/>
                  </a:moveTo>
                  <a:lnTo>
                    <a:pt x="209" y="0"/>
                  </a:lnTo>
                  <a:lnTo>
                    <a:pt x="197" y="2"/>
                  </a:lnTo>
                  <a:lnTo>
                    <a:pt x="186" y="3"/>
                  </a:lnTo>
                  <a:lnTo>
                    <a:pt x="176" y="3"/>
                  </a:lnTo>
                  <a:lnTo>
                    <a:pt x="165" y="5"/>
                  </a:lnTo>
                  <a:lnTo>
                    <a:pt x="154" y="9"/>
                  </a:lnTo>
                  <a:lnTo>
                    <a:pt x="146" y="13"/>
                  </a:lnTo>
                  <a:lnTo>
                    <a:pt x="135" y="17"/>
                  </a:lnTo>
                  <a:lnTo>
                    <a:pt x="125" y="21"/>
                  </a:lnTo>
                  <a:lnTo>
                    <a:pt x="115" y="26"/>
                  </a:lnTo>
                  <a:lnTo>
                    <a:pt x="106" y="32"/>
                  </a:lnTo>
                  <a:lnTo>
                    <a:pt x="96" y="36"/>
                  </a:lnTo>
                  <a:lnTo>
                    <a:pt x="89" y="43"/>
                  </a:lnTo>
                  <a:lnTo>
                    <a:pt x="81" y="49"/>
                  </a:lnTo>
                  <a:lnTo>
                    <a:pt x="64" y="64"/>
                  </a:lnTo>
                  <a:lnTo>
                    <a:pt x="51" y="80"/>
                  </a:lnTo>
                  <a:lnTo>
                    <a:pt x="45" y="87"/>
                  </a:lnTo>
                  <a:lnTo>
                    <a:pt x="39" y="97"/>
                  </a:lnTo>
                  <a:lnTo>
                    <a:pt x="32" y="104"/>
                  </a:lnTo>
                  <a:lnTo>
                    <a:pt x="28" y="114"/>
                  </a:lnTo>
                  <a:lnTo>
                    <a:pt x="22" y="125"/>
                  </a:lnTo>
                  <a:lnTo>
                    <a:pt x="19" y="135"/>
                  </a:lnTo>
                  <a:lnTo>
                    <a:pt x="15" y="143"/>
                  </a:lnTo>
                  <a:lnTo>
                    <a:pt x="11" y="154"/>
                  </a:lnTo>
                  <a:lnTo>
                    <a:pt x="7" y="165"/>
                  </a:lnTo>
                  <a:lnTo>
                    <a:pt x="5" y="175"/>
                  </a:lnTo>
                  <a:lnTo>
                    <a:pt x="3" y="185"/>
                  </a:lnTo>
                  <a:lnTo>
                    <a:pt x="1" y="198"/>
                  </a:lnTo>
                  <a:lnTo>
                    <a:pt x="1" y="207"/>
                  </a:lnTo>
                  <a:lnTo>
                    <a:pt x="0" y="219"/>
                  </a:lnTo>
                  <a:lnTo>
                    <a:pt x="1" y="230"/>
                  </a:lnTo>
                  <a:lnTo>
                    <a:pt x="1" y="242"/>
                  </a:lnTo>
                  <a:lnTo>
                    <a:pt x="3" y="253"/>
                  </a:lnTo>
                  <a:lnTo>
                    <a:pt x="5" y="265"/>
                  </a:lnTo>
                  <a:lnTo>
                    <a:pt x="7" y="274"/>
                  </a:lnTo>
                  <a:lnTo>
                    <a:pt x="11" y="284"/>
                  </a:lnTo>
                  <a:lnTo>
                    <a:pt x="15" y="295"/>
                  </a:lnTo>
                  <a:lnTo>
                    <a:pt x="19" y="305"/>
                  </a:lnTo>
                  <a:lnTo>
                    <a:pt x="22" y="314"/>
                  </a:lnTo>
                  <a:lnTo>
                    <a:pt x="28" y="324"/>
                  </a:lnTo>
                  <a:lnTo>
                    <a:pt x="32" y="333"/>
                  </a:lnTo>
                  <a:lnTo>
                    <a:pt x="39" y="343"/>
                  </a:lnTo>
                  <a:lnTo>
                    <a:pt x="45" y="350"/>
                  </a:lnTo>
                  <a:lnTo>
                    <a:pt x="51" y="358"/>
                  </a:lnTo>
                  <a:lnTo>
                    <a:pt x="64" y="375"/>
                  </a:lnTo>
                  <a:lnTo>
                    <a:pt x="81" y="389"/>
                  </a:lnTo>
                  <a:lnTo>
                    <a:pt x="89" y="394"/>
                  </a:lnTo>
                  <a:lnTo>
                    <a:pt x="96" y="402"/>
                  </a:lnTo>
                  <a:lnTo>
                    <a:pt x="106" y="408"/>
                  </a:lnTo>
                  <a:lnTo>
                    <a:pt x="115" y="411"/>
                  </a:lnTo>
                  <a:lnTo>
                    <a:pt x="125" y="417"/>
                  </a:lnTo>
                  <a:lnTo>
                    <a:pt x="135" y="421"/>
                  </a:lnTo>
                  <a:lnTo>
                    <a:pt x="146" y="427"/>
                  </a:lnTo>
                  <a:lnTo>
                    <a:pt x="154" y="429"/>
                  </a:lnTo>
                  <a:lnTo>
                    <a:pt x="165" y="432"/>
                  </a:lnTo>
                  <a:lnTo>
                    <a:pt x="176" y="434"/>
                  </a:lnTo>
                  <a:lnTo>
                    <a:pt x="186" y="436"/>
                  </a:lnTo>
                  <a:lnTo>
                    <a:pt x="197" y="436"/>
                  </a:lnTo>
                  <a:lnTo>
                    <a:pt x="209" y="438"/>
                  </a:lnTo>
                  <a:lnTo>
                    <a:pt x="220" y="438"/>
                  </a:lnTo>
                  <a:lnTo>
                    <a:pt x="231" y="438"/>
                  </a:lnTo>
                  <a:lnTo>
                    <a:pt x="243" y="436"/>
                  </a:lnTo>
                  <a:lnTo>
                    <a:pt x="252" y="436"/>
                  </a:lnTo>
                  <a:lnTo>
                    <a:pt x="264" y="434"/>
                  </a:lnTo>
                  <a:lnTo>
                    <a:pt x="275" y="432"/>
                  </a:lnTo>
                  <a:lnTo>
                    <a:pt x="285" y="429"/>
                  </a:lnTo>
                  <a:lnTo>
                    <a:pt x="294" y="427"/>
                  </a:lnTo>
                  <a:lnTo>
                    <a:pt x="306" y="421"/>
                  </a:lnTo>
                  <a:lnTo>
                    <a:pt x="315" y="417"/>
                  </a:lnTo>
                  <a:lnTo>
                    <a:pt x="325" y="411"/>
                  </a:lnTo>
                  <a:lnTo>
                    <a:pt x="332" y="408"/>
                  </a:lnTo>
                  <a:lnTo>
                    <a:pt x="342" y="402"/>
                  </a:lnTo>
                  <a:lnTo>
                    <a:pt x="351" y="394"/>
                  </a:lnTo>
                  <a:lnTo>
                    <a:pt x="359" y="389"/>
                  </a:lnTo>
                  <a:lnTo>
                    <a:pt x="374" y="375"/>
                  </a:lnTo>
                  <a:lnTo>
                    <a:pt x="389" y="358"/>
                  </a:lnTo>
                  <a:lnTo>
                    <a:pt x="395" y="350"/>
                  </a:lnTo>
                  <a:lnTo>
                    <a:pt x="401" y="343"/>
                  </a:lnTo>
                  <a:lnTo>
                    <a:pt x="406" y="333"/>
                  </a:lnTo>
                  <a:lnTo>
                    <a:pt x="412" y="324"/>
                  </a:lnTo>
                  <a:lnTo>
                    <a:pt x="418" y="314"/>
                  </a:lnTo>
                  <a:lnTo>
                    <a:pt x="422" y="305"/>
                  </a:lnTo>
                  <a:lnTo>
                    <a:pt x="425" y="295"/>
                  </a:lnTo>
                  <a:lnTo>
                    <a:pt x="429" y="284"/>
                  </a:lnTo>
                  <a:lnTo>
                    <a:pt x="431" y="274"/>
                  </a:lnTo>
                  <a:lnTo>
                    <a:pt x="435" y="265"/>
                  </a:lnTo>
                  <a:lnTo>
                    <a:pt x="437" y="253"/>
                  </a:lnTo>
                  <a:lnTo>
                    <a:pt x="439" y="242"/>
                  </a:lnTo>
                  <a:lnTo>
                    <a:pt x="439" y="230"/>
                  </a:lnTo>
                  <a:lnTo>
                    <a:pt x="439" y="219"/>
                  </a:lnTo>
                  <a:lnTo>
                    <a:pt x="439" y="207"/>
                  </a:lnTo>
                  <a:lnTo>
                    <a:pt x="439" y="198"/>
                  </a:lnTo>
                  <a:lnTo>
                    <a:pt x="437" y="185"/>
                  </a:lnTo>
                  <a:lnTo>
                    <a:pt x="435" y="175"/>
                  </a:lnTo>
                  <a:lnTo>
                    <a:pt x="431" y="165"/>
                  </a:lnTo>
                  <a:lnTo>
                    <a:pt x="429" y="154"/>
                  </a:lnTo>
                  <a:lnTo>
                    <a:pt x="425" y="143"/>
                  </a:lnTo>
                  <a:lnTo>
                    <a:pt x="422" y="135"/>
                  </a:lnTo>
                  <a:lnTo>
                    <a:pt x="418" y="125"/>
                  </a:lnTo>
                  <a:lnTo>
                    <a:pt x="412" y="114"/>
                  </a:lnTo>
                  <a:lnTo>
                    <a:pt x="406" y="104"/>
                  </a:lnTo>
                  <a:lnTo>
                    <a:pt x="401" y="97"/>
                  </a:lnTo>
                  <a:lnTo>
                    <a:pt x="395" y="87"/>
                  </a:lnTo>
                  <a:lnTo>
                    <a:pt x="389" y="80"/>
                  </a:lnTo>
                  <a:lnTo>
                    <a:pt x="374" y="64"/>
                  </a:lnTo>
                  <a:lnTo>
                    <a:pt x="359" y="49"/>
                  </a:lnTo>
                  <a:lnTo>
                    <a:pt x="351" y="43"/>
                  </a:lnTo>
                  <a:lnTo>
                    <a:pt x="342" y="36"/>
                  </a:lnTo>
                  <a:lnTo>
                    <a:pt x="332" y="32"/>
                  </a:lnTo>
                  <a:lnTo>
                    <a:pt x="325" y="26"/>
                  </a:lnTo>
                  <a:lnTo>
                    <a:pt x="315" y="21"/>
                  </a:lnTo>
                  <a:lnTo>
                    <a:pt x="306" y="17"/>
                  </a:lnTo>
                  <a:lnTo>
                    <a:pt x="294" y="13"/>
                  </a:lnTo>
                  <a:lnTo>
                    <a:pt x="285" y="9"/>
                  </a:lnTo>
                  <a:lnTo>
                    <a:pt x="275" y="5"/>
                  </a:lnTo>
                  <a:lnTo>
                    <a:pt x="264" y="3"/>
                  </a:lnTo>
                  <a:lnTo>
                    <a:pt x="252" y="3"/>
                  </a:lnTo>
                  <a:lnTo>
                    <a:pt x="243" y="2"/>
                  </a:lnTo>
                  <a:lnTo>
                    <a:pt x="231" y="0"/>
                  </a:lnTo>
                  <a:lnTo>
                    <a:pt x="220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25"/>
            <p:cNvSpPr>
              <a:spLocks noChangeAspect="1"/>
            </p:cNvSpPr>
            <p:nvPr/>
          </p:nvSpPr>
          <p:spPr bwMode="auto">
            <a:xfrm>
              <a:off x="5464" y="5208"/>
              <a:ext cx="411" cy="379"/>
            </a:xfrm>
            <a:custGeom>
              <a:avLst/>
              <a:gdLst/>
              <a:ahLst/>
              <a:cxnLst>
                <a:cxn ang="0">
                  <a:pos x="207" y="0"/>
                </a:cxn>
                <a:cxn ang="0">
                  <a:pos x="186" y="4"/>
                </a:cxn>
                <a:cxn ang="0">
                  <a:pos x="165" y="6"/>
                </a:cxn>
                <a:cxn ang="0">
                  <a:pos x="144" y="14"/>
                </a:cxn>
                <a:cxn ang="0">
                  <a:pos x="123" y="23"/>
                </a:cxn>
                <a:cxn ang="0">
                  <a:pos x="106" y="33"/>
                </a:cxn>
                <a:cxn ang="0">
                  <a:pos x="89" y="44"/>
                </a:cxn>
                <a:cxn ang="0">
                  <a:pos x="64" y="65"/>
                </a:cxn>
                <a:cxn ang="0">
                  <a:pos x="43" y="88"/>
                </a:cxn>
                <a:cxn ang="0">
                  <a:pos x="32" y="105"/>
                </a:cxn>
                <a:cxn ang="0">
                  <a:pos x="21" y="124"/>
                </a:cxn>
                <a:cxn ang="0">
                  <a:pos x="13" y="145"/>
                </a:cxn>
                <a:cxn ang="0">
                  <a:pos x="7" y="166"/>
                </a:cxn>
                <a:cxn ang="0">
                  <a:pos x="2" y="185"/>
                </a:cxn>
                <a:cxn ang="0">
                  <a:pos x="2" y="210"/>
                </a:cxn>
                <a:cxn ang="0">
                  <a:pos x="2" y="231"/>
                </a:cxn>
                <a:cxn ang="0">
                  <a:pos x="2" y="254"/>
                </a:cxn>
                <a:cxn ang="0">
                  <a:pos x="7" y="275"/>
                </a:cxn>
                <a:cxn ang="0">
                  <a:pos x="13" y="296"/>
                </a:cxn>
                <a:cxn ang="0">
                  <a:pos x="21" y="317"/>
                </a:cxn>
                <a:cxn ang="0">
                  <a:pos x="32" y="334"/>
                </a:cxn>
                <a:cxn ang="0">
                  <a:pos x="43" y="351"/>
                </a:cxn>
                <a:cxn ang="0">
                  <a:pos x="64" y="374"/>
                </a:cxn>
                <a:cxn ang="0">
                  <a:pos x="89" y="397"/>
                </a:cxn>
                <a:cxn ang="0">
                  <a:pos x="106" y="408"/>
                </a:cxn>
                <a:cxn ang="0">
                  <a:pos x="123" y="418"/>
                </a:cxn>
                <a:cxn ang="0">
                  <a:pos x="144" y="425"/>
                </a:cxn>
                <a:cxn ang="0">
                  <a:pos x="165" y="433"/>
                </a:cxn>
                <a:cxn ang="0">
                  <a:pos x="186" y="437"/>
                </a:cxn>
                <a:cxn ang="0">
                  <a:pos x="207" y="439"/>
                </a:cxn>
                <a:cxn ang="0">
                  <a:pos x="230" y="439"/>
                </a:cxn>
                <a:cxn ang="0">
                  <a:pos x="253" y="437"/>
                </a:cxn>
                <a:cxn ang="0">
                  <a:pos x="273" y="433"/>
                </a:cxn>
                <a:cxn ang="0">
                  <a:pos x="294" y="425"/>
                </a:cxn>
                <a:cxn ang="0">
                  <a:pos x="313" y="418"/>
                </a:cxn>
                <a:cxn ang="0">
                  <a:pos x="332" y="408"/>
                </a:cxn>
                <a:cxn ang="0">
                  <a:pos x="351" y="397"/>
                </a:cxn>
                <a:cxn ang="0">
                  <a:pos x="374" y="374"/>
                </a:cxn>
                <a:cxn ang="0">
                  <a:pos x="393" y="351"/>
                </a:cxn>
                <a:cxn ang="0">
                  <a:pos x="407" y="334"/>
                </a:cxn>
                <a:cxn ang="0">
                  <a:pos x="416" y="317"/>
                </a:cxn>
                <a:cxn ang="0">
                  <a:pos x="426" y="296"/>
                </a:cxn>
                <a:cxn ang="0">
                  <a:pos x="431" y="275"/>
                </a:cxn>
                <a:cxn ang="0">
                  <a:pos x="435" y="254"/>
                </a:cxn>
                <a:cxn ang="0">
                  <a:pos x="437" y="231"/>
                </a:cxn>
                <a:cxn ang="0">
                  <a:pos x="437" y="210"/>
                </a:cxn>
                <a:cxn ang="0">
                  <a:pos x="435" y="185"/>
                </a:cxn>
                <a:cxn ang="0">
                  <a:pos x="431" y="166"/>
                </a:cxn>
                <a:cxn ang="0">
                  <a:pos x="426" y="145"/>
                </a:cxn>
                <a:cxn ang="0">
                  <a:pos x="416" y="124"/>
                </a:cxn>
                <a:cxn ang="0">
                  <a:pos x="407" y="105"/>
                </a:cxn>
                <a:cxn ang="0">
                  <a:pos x="393" y="88"/>
                </a:cxn>
                <a:cxn ang="0">
                  <a:pos x="374" y="65"/>
                </a:cxn>
                <a:cxn ang="0">
                  <a:pos x="351" y="44"/>
                </a:cxn>
                <a:cxn ang="0">
                  <a:pos x="332" y="33"/>
                </a:cxn>
                <a:cxn ang="0">
                  <a:pos x="313" y="23"/>
                </a:cxn>
                <a:cxn ang="0">
                  <a:pos x="294" y="14"/>
                </a:cxn>
                <a:cxn ang="0">
                  <a:pos x="273" y="6"/>
                </a:cxn>
                <a:cxn ang="0">
                  <a:pos x="253" y="4"/>
                </a:cxn>
                <a:cxn ang="0">
                  <a:pos x="230" y="0"/>
                </a:cxn>
              </a:cxnLst>
              <a:rect l="0" t="0" r="r" b="b"/>
              <a:pathLst>
                <a:path w="439" h="439">
                  <a:moveTo>
                    <a:pt x="220" y="0"/>
                  </a:moveTo>
                  <a:lnTo>
                    <a:pt x="207" y="0"/>
                  </a:lnTo>
                  <a:lnTo>
                    <a:pt x="197" y="2"/>
                  </a:lnTo>
                  <a:lnTo>
                    <a:pt x="186" y="4"/>
                  </a:lnTo>
                  <a:lnTo>
                    <a:pt x="175" y="6"/>
                  </a:lnTo>
                  <a:lnTo>
                    <a:pt x="165" y="6"/>
                  </a:lnTo>
                  <a:lnTo>
                    <a:pt x="154" y="10"/>
                  </a:lnTo>
                  <a:lnTo>
                    <a:pt x="144" y="14"/>
                  </a:lnTo>
                  <a:lnTo>
                    <a:pt x="133" y="17"/>
                  </a:lnTo>
                  <a:lnTo>
                    <a:pt x="123" y="23"/>
                  </a:lnTo>
                  <a:lnTo>
                    <a:pt x="116" y="27"/>
                  </a:lnTo>
                  <a:lnTo>
                    <a:pt x="106" y="33"/>
                  </a:lnTo>
                  <a:lnTo>
                    <a:pt x="97" y="38"/>
                  </a:lnTo>
                  <a:lnTo>
                    <a:pt x="89" y="44"/>
                  </a:lnTo>
                  <a:lnTo>
                    <a:pt x="80" y="50"/>
                  </a:lnTo>
                  <a:lnTo>
                    <a:pt x="64" y="65"/>
                  </a:lnTo>
                  <a:lnTo>
                    <a:pt x="51" y="80"/>
                  </a:lnTo>
                  <a:lnTo>
                    <a:pt x="43" y="88"/>
                  </a:lnTo>
                  <a:lnTo>
                    <a:pt x="38" y="97"/>
                  </a:lnTo>
                  <a:lnTo>
                    <a:pt x="32" y="105"/>
                  </a:lnTo>
                  <a:lnTo>
                    <a:pt x="26" y="115"/>
                  </a:lnTo>
                  <a:lnTo>
                    <a:pt x="21" y="124"/>
                  </a:lnTo>
                  <a:lnTo>
                    <a:pt x="19" y="136"/>
                  </a:lnTo>
                  <a:lnTo>
                    <a:pt x="13" y="145"/>
                  </a:lnTo>
                  <a:lnTo>
                    <a:pt x="11" y="155"/>
                  </a:lnTo>
                  <a:lnTo>
                    <a:pt x="7" y="166"/>
                  </a:lnTo>
                  <a:lnTo>
                    <a:pt x="3" y="176"/>
                  </a:lnTo>
                  <a:lnTo>
                    <a:pt x="2" y="185"/>
                  </a:lnTo>
                  <a:lnTo>
                    <a:pt x="2" y="197"/>
                  </a:lnTo>
                  <a:lnTo>
                    <a:pt x="2" y="210"/>
                  </a:lnTo>
                  <a:lnTo>
                    <a:pt x="0" y="219"/>
                  </a:lnTo>
                  <a:lnTo>
                    <a:pt x="2" y="231"/>
                  </a:lnTo>
                  <a:lnTo>
                    <a:pt x="2" y="242"/>
                  </a:lnTo>
                  <a:lnTo>
                    <a:pt x="2" y="254"/>
                  </a:lnTo>
                  <a:lnTo>
                    <a:pt x="3" y="265"/>
                  </a:lnTo>
                  <a:lnTo>
                    <a:pt x="7" y="275"/>
                  </a:lnTo>
                  <a:lnTo>
                    <a:pt x="11" y="284"/>
                  </a:lnTo>
                  <a:lnTo>
                    <a:pt x="13" y="296"/>
                  </a:lnTo>
                  <a:lnTo>
                    <a:pt x="19" y="305"/>
                  </a:lnTo>
                  <a:lnTo>
                    <a:pt x="21" y="317"/>
                  </a:lnTo>
                  <a:lnTo>
                    <a:pt x="26" y="324"/>
                  </a:lnTo>
                  <a:lnTo>
                    <a:pt x="32" y="334"/>
                  </a:lnTo>
                  <a:lnTo>
                    <a:pt x="38" y="341"/>
                  </a:lnTo>
                  <a:lnTo>
                    <a:pt x="43" y="351"/>
                  </a:lnTo>
                  <a:lnTo>
                    <a:pt x="51" y="359"/>
                  </a:lnTo>
                  <a:lnTo>
                    <a:pt x="64" y="374"/>
                  </a:lnTo>
                  <a:lnTo>
                    <a:pt x="80" y="389"/>
                  </a:lnTo>
                  <a:lnTo>
                    <a:pt x="89" y="397"/>
                  </a:lnTo>
                  <a:lnTo>
                    <a:pt x="97" y="402"/>
                  </a:lnTo>
                  <a:lnTo>
                    <a:pt x="106" y="408"/>
                  </a:lnTo>
                  <a:lnTo>
                    <a:pt x="116" y="414"/>
                  </a:lnTo>
                  <a:lnTo>
                    <a:pt x="123" y="418"/>
                  </a:lnTo>
                  <a:lnTo>
                    <a:pt x="133" y="422"/>
                  </a:lnTo>
                  <a:lnTo>
                    <a:pt x="144" y="425"/>
                  </a:lnTo>
                  <a:lnTo>
                    <a:pt x="154" y="431"/>
                  </a:lnTo>
                  <a:lnTo>
                    <a:pt x="165" y="433"/>
                  </a:lnTo>
                  <a:lnTo>
                    <a:pt x="175" y="435"/>
                  </a:lnTo>
                  <a:lnTo>
                    <a:pt x="186" y="437"/>
                  </a:lnTo>
                  <a:lnTo>
                    <a:pt x="197" y="439"/>
                  </a:lnTo>
                  <a:lnTo>
                    <a:pt x="207" y="439"/>
                  </a:lnTo>
                  <a:lnTo>
                    <a:pt x="220" y="439"/>
                  </a:lnTo>
                  <a:lnTo>
                    <a:pt x="230" y="439"/>
                  </a:lnTo>
                  <a:lnTo>
                    <a:pt x="241" y="439"/>
                  </a:lnTo>
                  <a:lnTo>
                    <a:pt x="253" y="437"/>
                  </a:lnTo>
                  <a:lnTo>
                    <a:pt x="262" y="435"/>
                  </a:lnTo>
                  <a:lnTo>
                    <a:pt x="273" y="433"/>
                  </a:lnTo>
                  <a:lnTo>
                    <a:pt x="285" y="431"/>
                  </a:lnTo>
                  <a:lnTo>
                    <a:pt x="294" y="425"/>
                  </a:lnTo>
                  <a:lnTo>
                    <a:pt x="304" y="422"/>
                  </a:lnTo>
                  <a:lnTo>
                    <a:pt x="313" y="418"/>
                  </a:lnTo>
                  <a:lnTo>
                    <a:pt x="323" y="414"/>
                  </a:lnTo>
                  <a:lnTo>
                    <a:pt x="332" y="408"/>
                  </a:lnTo>
                  <a:lnTo>
                    <a:pt x="342" y="402"/>
                  </a:lnTo>
                  <a:lnTo>
                    <a:pt x="351" y="397"/>
                  </a:lnTo>
                  <a:lnTo>
                    <a:pt x="359" y="389"/>
                  </a:lnTo>
                  <a:lnTo>
                    <a:pt x="374" y="374"/>
                  </a:lnTo>
                  <a:lnTo>
                    <a:pt x="388" y="359"/>
                  </a:lnTo>
                  <a:lnTo>
                    <a:pt x="393" y="351"/>
                  </a:lnTo>
                  <a:lnTo>
                    <a:pt x="401" y="341"/>
                  </a:lnTo>
                  <a:lnTo>
                    <a:pt x="407" y="334"/>
                  </a:lnTo>
                  <a:lnTo>
                    <a:pt x="410" y="324"/>
                  </a:lnTo>
                  <a:lnTo>
                    <a:pt x="416" y="317"/>
                  </a:lnTo>
                  <a:lnTo>
                    <a:pt x="420" y="305"/>
                  </a:lnTo>
                  <a:lnTo>
                    <a:pt x="426" y="296"/>
                  </a:lnTo>
                  <a:lnTo>
                    <a:pt x="428" y="284"/>
                  </a:lnTo>
                  <a:lnTo>
                    <a:pt x="431" y="275"/>
                  </a:lnTo>
                  <a:lnTo>
                    <a:pt x="433" y="265"/>
                  </a:lnTo>
                  <a:lnTo>
                    <a:pt x="435" y="254"/>
                  </a:lnTo>
                  <a:lnTo>
                    <a:pt x="437" y="242"/>
                  </a:lnTo>
                  <a:lnTo>
                    <a:pt x="437" y="231"/>
                  </a:lnTo>
                  <a:lnTo>
                    <a:pt x="439" y="219"/>
                  </a:lnTo>
                  <a:lnTo>
                    <a:pt x="437" y="210"/>
                  </a:lnTo>
                  <a:lnTo>
                    <a:pt x="437" y="197"/>
                  </a:lnTo>
                  <a:lnTo>
                    <a:pt x="435" y="185"/>
                  </a:lnTo>
                  <a:lnTo>
                    <a:pt x="433" y="176"/>
                  </a:lnTo>
                  <a:lnTo>
                    <a:pt x="431" y="166"/>
                  </a:lnTo>
                  <a:lnTo>
                    <a:pt x="428" y="155"/>
                  </a:lnTo>
                  <a:lnTo>
                    <a:pt x="426" y="145"/>
                  </a:lnTo>
                  <a:lnTo>
                    <a:pt x="420" y="136"/>
                  </a:lnTo>
                  <a:lnTo>
                    <a:pt x="416" y="124"/>
                  </a:lnTo>
                  <a:lnTo>
                    <a:pt x="410" y="115"/>
                  </a:lnTo>
                  <a:lnTo>
                    <a:pt x="407" y="105"/>
                  </a:lnTo>
                  <a:lnTo>
                    <a:pt x="401" y="97"/>
                  </a:lnTo>
                  <a:lnTo>
                    <a:pt x="393" y="88"/>
                  </a:lnTo>
                  <a:lnTo>
                    <a:pt x="388" y="80"/>
                  </a:lnTo>
                  <a:lnTo>
                    <a:pt x="374" y="65"/>
                  </a:lnTo>
                  <a:lnTo>
                    <a:pt x="359" y="50"/>
                  </a:lnTo>
                  <a:lnTo>
                    <a:pt x="351" y="44"/>
                  </a:lnTo>
                  <a:lnTo>
                    <a:pt x="342" y="38"/>
                  </a:lnTo>
                  <a:lnTo>
                    <a:pt x="332" y="33"/>
                  </a:lnTo>
                  <a:lnTo>
                    <a:pt x="323" y="27"/>
                  </a:lnTo>
                  <a:lnTo>
                    <a:pt x="313" y="23"/>
                  </a:lnTo>
                  <a:lnTo>
                    <a:pt x="304" y="17"/>
                  </a:lnTo>
                  <a:lnTo>
                    <a:pt x="294" y="14"/>
                  </a:lnTo>
                  <a:lnTo>
                    <a:pt x="285" y="10"/>
                  </a:lnTo>
                  <a:lnTo>
                    <a:pt x="273" y="6"/>
                  </a:lnTo>
                  <a:lnTo>
                    <a:pt x="262" y="6"/>
                  </a:lnTo>
                  <a:lnTo>
                    <a:pt x="253" y="4"/>
                  </a:lnTo>
                  <a:lnTo>
                    <a:pt x="241" y="2"/>
                  </a:lnTo>
                  <a:lnTo>
                    <a:pt x="230" y="0"/>
                  </a:lnTo>
                  <a:lnTo>
                    <a:pt x="220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26"/>
            <p:cNvSpPr>
              <a:spLocks noChangeAspect="1"/>
            </p:cNvSpPr>
            <p:nvPr/>
          </p:nvSpPr>
          <p:spPr bwMode="auto">
            <a:xfrm>
              <a:off x="6403" y="5208"/>
              <a:ext cx="410" cy="379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188" y="4"/>
                </a:cxn>
                <a:cxn ang="0">
                  <a:pos x="165" y="6"/>
                </a:cxn>
                <a:cxn ang="0">
                  <a:pos x="146" y="14"/>
                </a:cxn>
                <a:cxn ang="0">
                  <a:pos x="125" y="23"/>
                </a:cxn>
                <a:cxn ang="0">
                  <a:pos x="106" y="33"/>
                </a:cxn>
                <a:cxn ang="0">
                  <a:pos x="89" y="44"/>
                </a:cxn>
                <a:cxn ang="0">
                  <a:pos x="66" y="65"/>
                </a:cxn>
                <a:cxn ang="0">
                  <a:pos x="45" y="88"/>
                </a:cxn>
                <a:cxn ang="0">
                  <a:pos x="32" y="105"/>
                </a:cxn>
                <a:cxn ang="0">
                  <a:pos x="23" y="124"/>
                </a:cxn>
                <a:cxn ang="0">
                  <a:pos x="15" y="145"/>
                </a:cxn>
                <a:cxn ang="0">
                  <a:pos x="9" y="166"/>
                </a:cxn>
                <a:cxn ang="0">
                  <a:pos x="4" y="185"/>
                </a:cxn>
                <a:cxn ang="0">
                  <a:pos x="0" y="210"/>
                </a:cxn>
                <a:cxn ang="0">
                  <a:pos x="0" y="231"/>
                </a:cxn>
                <a:cxn ang="0">
                  <a:pos x="4" y="254"/>
                </a:cxn>
                <a:cxn ang="0">
                  <a:pos x="9" y="275"/>
                </a:cxn>
                <a:cxn ang="0">
                  <a:pos x="15" y="296"/>
                </a:cxn>
                <a:cxn ang="0">
                  <a:pos x="23" y="317"/>
                </a:cxn>
                <a:cxn ang="0">
                  <a:pos x="32" y="334"/>
                </a:cxn>
                <a:cxn ang="0">
                  <a:pos x="45" y="351"/>
                </a:cxn>
                <a:cxn ang="0">
                  <a:pos x="66" y="376"/>
                </a:cxn>
                <a:cxn ang="0">
                  <a:pos x="89" y="397"/>
                </a:cxn>
                <a:cxn ang="0">
                  <a:pos x="106" y="408"/>
                </a:cxn>
                <a:cxn ang="0">
                  <a:pos x="125" y="418"/>
                </a:cxn>
                <a:cxn ang="0">
                  <a:pos x="146" y="427"/>
                </a:cxn>
                <a:cxn ang="0">
                  <a:pos x="165" y="433"/>
                </a:cxn>
                <a:cxn ang="0">
                  <a:pos x="188" y="439"/>
                </a:cxn>
                <a:cxn ang="0">
                  <a:pos x="209" y="439"/>
                </a:cxn>
                <a:cxn ang="0">
                  <a:pos x="232" y="439"/>
                </a:cxn>
                <a:cxn ang="0">
                  <a:pos x="253" y="439"/>
                </a:cxn>
                <a:cxn ang="0">
                  <a:pos x="275" y="433"/>
                </a:cxn>
                <a:cxn ang="0">
                  <a:pos x="294" y="427"/>
                </a:cxn>
                <a:cxn ang="0">
                  <a:pos x="315" y="418"/>
                </a:cxn>
                <a:cxn ang="0">
                  <a:pos x="334" y="408"/>
                </a:cxn>
                <a:cxn ang="0">
                  <a:pos x="350" y="397"/>
                </a:cxn>
                <a:cxn ang="0">
                  <a:pos x="374" y="376"/>
                </a:cxn>
                <a:cxn ang="0">
                  <a:pos x="395" y="351"/>
                </a:cxn>
                <a:cxn ang="0">
                  <a:pos x="407" y="334"/>
                </a:cxn>
                <a:cxn ang="0">
                  <a:pos x="416" y="317"/>
                </a:cxn>
                <a:cxn ang="0">
                  <a:pos x="426" y="296"/>
                </a:cxn>
                <a:cxn ang="0">
                  <a:pos x="431" y="275"/>
                </a:cxn>
                <a:cxn ang="0">
                  <a:pos x="437" y="254"/>
                </a:cxn>
                <a:cxn ang="0">
                  <a:pos x="439" y="231"/>
                </a:cxn>
                <a:cxn ang="0">
                  <a:pos x="439" y="210"/>
                </a:cxn>
                <a:cxn ang="0">
                  <a:pos x="437" y="185"/>
                </a:cxn>
                <a:cxn ang="0">
                  <a:pos x="431" y="166"/>
                </a:cxn>
                <a:cxn ang="0">
                  <a:pos x="426" y="145"/>
                </a:cxn>
                <a:cxn ang="0">
                  <a:pos x="416" y="124"/>
                </a:cxn>
                <a:cxn ang="0">
                  <a:pos x="407" y="105"/>
                </a:cxn>
                <a:cxn ang="0">
                  <a:pos x="395" y="88"/>
                </a:cxn>
                <a:cxn ang="0">
                  <a:pos x="374" y="65"/>
                </a:cxn>
                <a:cxn ang="0">
                  <a:pos x="350" y="44"/>
                </a:cxn>
                <a:cxn ang="0">
                  <a:pos x="334" y="33"/>
                </a:cxn>
                <a:cxn ang="0">
                  <a:pos x="315" y="23"/>
                </a:cxn>
                <a:cxn ang="0">
                  <a:pos x="294" y="14"/>
                </a:cxn>
                <a:cxn ang="0">
                  <a:pos x="275" y="6"/>
                </a:cxn>
                <a:cxn ang="0">
                  <a:pos x="253" y="4"/>
                </a:cxn>
                <a:cxn ang="0">
                  <a:pos x="232" y="0"/>
                </a:cxn>
              </a:cxnLst>
              <a:rect l="0" t="0" r="r" b="b"/>
              <a:pathLst>
                <a:path w="439" h="439">
                  <a:moveTo>
                    <a:pt x="220" y="0"/>
                  </a:moveTo>
                  <a:lnTo>
                    <a:pt x="209" y="0"/>
                  </a:lnTo>
                  <a:lnTo>
                    <a:pt x="197" y="2"/>
                  </a:lnTo>
                  <a:lnTo>
                    <a:pt x="188" y="4"/>
                  </a:lnTo>
                  <a:lnTo>
                    <a:pt x="177" y="6"/>
                  </a:lnTo>
                  <a:lnTo>
                    <a:pt x="165" y="6"/>
                  </a:lnTo>
                  <a:lnTo>
                    <a:pt x="156" y="10"/>
                  </a:lnTo>
                  <a:lnTo>
                    <a:pt x="146" y="14"/>
                  </a:lnTo>
                  <a:lnTo>
                    <a:pt x="135" y="17"/>
                  </a:lnTo>
                  <a:lnTo>
                    <a:pt x="125" y="23"/>
                  </a:lnTo>
                  <a:lnTo>
                    <a:pt x="116" y="27"/>
                  </a:lnTo>
                  <a:lnTo>
                    <a:pt x="106" y="33"/>
                  </a:lnTo>
                  <a:lnTo>
                    <a:pt x="99" y="38"/>
                  </a:lnTo>
                  <a:lnTo>
                    <a:pt x="89" y="44"/>
                  </a:lnTo>
                  <a:lnTo>
                    <a:pt x="81" y="50"/>
                  </a:lnTo>
                  <a:lnTo>
                    <a:pt x="66" y="65"/>
                  </a:lnTo>
                  <a:lnTo>
                    <a:pt x="51" y="80"/>
                  </a:lnTo>
                  <a:lnTo>
                    <a:pt x="45" y="88"/>
                  </a:lnTo>
                  <a:lnTo>
                    <a:pt x="40" y="97"/>
                  </a:lnTo>
                  <a:lnTo>
                    <a:pt x="32" y="105"/>
                  </a:lnTo>
                  <a:lnTo>
                    <a:pt x="26" y="115"/>
                  </a:lnTo>
                  <a:lnTo>
                    <a:pt x="23" y="124"/>
                  </a:lnTo>
                  <a:lnTo>
                    <a:pt x="17" y="136"/>
                  </a:lnTo>
                  <a:lnTo>
                    <a:pt x="15" y="145"/>
                  </a:lnTo>
                  <a:lnTo>
                    <a:pt x="11" y="155"/>
                  </a:lnTo>
                  <a:lnTo>
                    <a:pt x="9" y="166"/>
                  </a:lnTo>
                  <a:lnTo>
                    <a:pt x="5" y="176"/>
                  </a:lnTo>
                  <a:lnTo>
                    <a:pt x="4" y="185"/>
                  </a:lnTo>
                  <a:lnTo>
                    <a:pt x="2" y="197"/>
                  </a:lnTo>
                  <a:lnTo>
                    <a:pt x="0" y="210"/>
                  </a:lnTo>
                  <a:lnTo>
                    <a:pt x="0" y="219"/>
                  </a:lnTo>
                  <a:lnTo>
                    <a:pt x="0" y="231"/>
                  </a:lnTo>
                  <a:lnTo>
                    <a:pt x="2" y="242"/>
                  </a:lnTo>
                  <a:lnTo>
                    <a:pt x="4" y="254"/>
                  </a:lnTo>
                  <a:lnTo>
                    <a:pt x="5" y="265"/>
                  </a:lnTo>
                  <a:lnTo>
                    <a:pt x="9" y="275"/>
                  </a:lnTo>
                  <a:lnTo>
                    <a:pt x="11" y="284"/>
                  </a:lnTo>
                  <a:lnTo>
                    <a:pt x="15" y="296"/>
                  </a:lnTo>
                  <a:lnTo>
                    <a:pt x="17" y="305"/>
                  </a:lnTo>
                  <a:lnTo>
                    <a:pt x="23" y="317"/>
                  </a:lnTo>
                  <a:lnTo>
                    <a:pt x="26" y="324"/>
                  </a:lnTo>
                  <a:lnTo>
                    <a:pt x="32" y="334"/>
                  </a:lnTo>
                  <a:lnTo>
                    <a:pt x="40" y="341"/>
                  </a:lnTo>
                  <a:lnTo>
                    <a:pt x="45" y="351"/>
                  </a:lnTo>
                  <a:lnTo>
                    <a:pt x="51" y="359"/>
                  </a:lnTo>
                  <a:lnTo>
                    <a:pt x="66" y="376"/>
                  </a:lnTo>
                  <a:lnTo>
                    <a:pt x="81" y="389"/>
                  </a:lnTo>
                  <a:lnTo>
                    <a:pt x="89" y="397"/>
                  </a:lnTo>
                  <a:lnTo>
                    <a:pt x="99" y="402"/>
                  </a:lnTo>
                  <a:lnTo>
                    <a:pt x="106" y="408"/>
                  </a:lnTo>
                  <a:lnTo>
                    <a:pt x="116" y="414"/>
                  </a:lnTo>
                  <a:lnTo>
                    <a:pt x="125" y="418"/>
                  </a:lnTo>
                  <a:lnTo>
                    <a:pt x="135" y="422"/>
                  </a:lnTo>
                  <a:lnTo>
                    <a:pt x="146" y="427"/>
                  </a:lnTo>
                  <a:lnTo>
                    <a:pt x="156" y="431"/>
                  </a:lnTo>
                  <a:lnTo>
                    <a:pt x="165" y="433"/>
                  </a:lnTo>
                  <a:lnTo>
                    <a:pt x="177" y="435"/>
                  </a:lnTo>
                  <a:lnTo>
                    <a:pt x="188" y="439"/>
                  </a:lnTo>
                  <a:lnTo>
                    <a:pt x="197" y="439"/>
                  </a:lnTo>
                  <a:lnTo>
                    <a:pt x="209" y="439"/>
                  </a:lnTo>
                  <a:lnTo>
                    <a:pt x="220" y="439"/>
                  </a:lnTo>
                  <a:lnTo>
                    <a:pt x="232" y="439"/>
                  </a:lnTo>
                  <a:lnTo>
                    <a:pt x="243" y="439"/>
                  </a:lnTo>
                  <a:lnTo>
                    <a:pt x="253" y="439"/>
                  </a:lnTo>
                  <a:lnTo>
                    <a:pt x="264" y="435"/>
                  </a:lnTo>
                  <a:lnTo>
                    <a:pt x="275" y="433"/>
                  </a:lnTo>
                  <a:lnTo>
                    <a:pt x="285" y="431"/>
                  </a:lnTo>
                  <a:lnTo>
                    <a:pt x="294" y="427"/>
                  </a:lnTo>
                  <a:lnTo>
                    <a:pt x="306" y="422"/>
                  </a:lnTo>
                  <a:lnTo>
                    <a:pt x="315" y="418"/>
                  </a:lnTo>
                  <a:lnTo>
                    <a:pt x="325" y="414"/>
                  </a:lnTo>
                  <a:lnTo>
                    <a:pt x="334" y="408"/>
                  </a:lnTo>
                  <a:lnTo>
                    <a:pt x="342" y="402"/>
                  </a:lnTo>
                  <a:lnTo>
                    <a:pt x="350" y="397"/>
                  </a:lnTo>
                  <a:lnTo>
                    <a:pt x="359" y="389"/>
                  </a:lnTo>
                  <a:lnTo>
                    <a:pt x="374" y="376"/>
                  </a:lnTo>
                  <a:lnTo>
                    <a:pt x="390" y="359"/>
                  </a:lnTo>
                  <a:lnTo>
                    <a:pt x="395" y="351"/>
                  </a:lnTo>
                  <a:lnTo>
                    <a:pt x="401" y="341"/>
                  </a:lnTo>
                  <a:lnTo>
                    <a:pt x="407" y="334"/>
                  </a:lnTo>
                  <a:lnTo>
                    <a:pt x="412" y="324"/>
                  </a:lnTo>
                  <a:lnTo>
                    <a:pt x="416" y="317"/>
                  </a:lnTo>
                  <a:lnTo>
                    <a:pt x="422" y="305"/>
                  </a:lnTo>
                  <a:lnTo>
                    <a:pt x="426" y="296"/>
                  </a:lnTo>
                  <a:lnTo>
                    <a:pt x="429" y="284"/>
                  </a:lnTo>
                  <a:lnTo>
                    <a:pt x="431" y="275"/>
                  </a:lnTo>
                  <a:lnTo>
                    <a:pt x="435" y="265"/>
                  </a:lnTo>
                  <a:lnTo>
                    <a:pt x="437" y="254"/>
                  </a:lnTo>
                  <a:lnTo>
                    <a:pt x="439" y="242"/>
                  </a:lnTo>
                  <a:lnTo>
                    <a:pt x="439" y="231"/>
                  </a:lnTo>
                  <a:lnTo>
                    <a:pt x="439" y="219"/>
                  </a:lnTo>
                  <a:lnTo>
                    <a:pt x="439" y="210"/>
                  </a:lnTo>
                  <a:lnTo>
                    <a:pt x="439" y="197"/>
                  </a:lnTo>
                  <a:lnTo>
                    <a:pt x="437" y="185"/>
                  </a:lnTo>
                  <a:lnTo>
                    <a:pt x="435" y="176"/>
                  </a:lnTo>
                  <a:lnTo>
                    <a:pt x="431" y="166"/>
                  </a:lnTo>
                  <a:lnTo>
                    <a:pt x="429" y="155"/>
                  </a:lnTo>
                  <a:lnTo>
                    <a:pt x="426" y="145"/>
                  </a:lnTo>
                  <a:lnTo>
                    <a:pt x="422" y="136"/>
                  </a:lnTo>
                  <a:lnTo>
                    <a:pt x="416" y="124"/>
                  </a:lnTo>
                  <a:lnTo>
                    <a:pt x="412" y="115"/>
                  </a:lnTo>
                  <a:lnTo>
                    <a:pt x="407" y="105"/>
                  </a:lnTo>
                  <a:lnTo>
                    <a:pt x="401" y="97"/>
                  </a:lnTo>
                  <a:lnTo>
                    <a:pt x="395" y="88"/>
                  </a:lnTo>
                  <a:lnTo>
                    <a:pt x="390" y="80"/>
                  </a:lnTo>
                  <a:lnTo>
                    <a:pt x="374" y="65"/>
                  </a:lnTo>
                  <a:lnTo>
                    <a:pt x="359" y="50"/>
                  </a:lnTo>
                  <a:lnTo>
                    <a:pt x="350" y="44"/>
                  </a:lnTo>
                  <a:lnTo>
                    <a:pt x="342" y="38"/>
                  </a:lnTo>
                  <a:lnTo>
                    <a:pt x="334" y="33"/>
                  </a:lnTo>
                  <a:lnTo>
                    <a:pt x="325" y="27"/>
                  </a:lnTo>
                  <a:lnTo>
                    <a:pt x="315" y="23"/>
                  </a:lnTo>
                  <a:lnTo>
                    <a:pt x="306" y="17"/>
                  </a:lnTo>
                  <a:lnTo>
                    <a:pt x="294" y="14"/>
                  </a:lnTo>
                  <a:lnTo>
                    <a:pt x="285" y="10"/>
                  </a:lnTo>
                  <a:lnTo>
                    <a:pt x="275" y="6"/>
                  </a:lnTo>
                  <a:lnTo>
                    <a:pt x="264" y="6"/>
                  </a:lnTo>
                  <a:lnTo>
                    <a:pt x="253" y="4"/>
                  </a:lnTo>
                  <a:lnTo>
                    <a:pt x="243" y="2"/>
                  </a:lnTo>
                  <a:lnTo>
                    <a:pt x="232" y="0"/>
                  </a:lnTo>
                  <a:lnTo>
                    <a:pt x="220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Line 27"/>
            <p:cNvSpPr>
              <a:spLocks noChangeAspect="1" noChangeShapeType="1"/>
            </p:cNvSpPr>
            <p:nvPr/>
          </p:nvSpPr>
          <p:spPr bwMode="auto">
            <a:xfrm>
              <a:off x="4787" y="4820"/>
              <a:ext cx="736" cy="44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Line 28"/>
            <p:cNvSpPr>
              <a:spLocks noChangeAspect="1" noChangeShapeType="1"/>
            </p:cNvSpPr>
            <p:nvPr/>
          </p:nvSpPr>
          <p:spPr bwMode="auto">
            <a:xfrm flipV="1">
              <a:off x="4848" y="5397"/>
              <a:ext cx="616" cy="2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Line 29"/>
            <p:cNvSpPr>
              <a:spLocks noChangeAspect="1" noChangeShapeType="1"/>
            </p:cNvSpPr>
            <p:nvPr/>
          </p:nvSpPr>
          <p:spPr bwMode="auto">
            <a:xfrm flipV="1">
              <a:off x="4848" y="5531"/>
              <a:ext cx="675" cy="61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Line 30"/>
            <p:cNvSpPr>
              <a:spLocks noChangeAspect="1" noChangeShapeType="1"/>
            </p:cNvSpPr>
            <p:nvPr/>
          </p:nvSpPr>
          <p:spPr bwMode="auto">
            <a:xfrm>
              <a:off x="5875" y="5397"/>
              <a:ext cx="528" cy="2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Line 31"/>
            <p:cNvSpPr>
              <a:spLocks noChangeAspect="1" noChangeShapeType="1"/>
            </p:cNvSpPr>
            <p:nvPr/>
          </p:nvSpPr>
          <p:spPr bwMode="auto">
            <a:xfrm flipV="1">
              <a:off x="6754" y="4820"/>
              <a:ext cx="691" cy="44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Line 32"/>
            <p:cNvSpPr>
              <a:spLocks noChangeAspect="1" noChangeShapeType="1"/>
            </p:cNvSpPr>
            <p:nvPr/>
          </p:nvSpPr>
          <p:spPr bwMode="auto">
            <a:xfrm>
              <a:off x="6813" y="5397"/>
              <a:ext cx="573" cy="2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Line 33"/>
            <p:cNvSpPr>
              <a:spLocks noChangeAspect="1" noChangeShapeType="1"/>
            </p:cNvSpPr>
            <p:nvPr/>
          </p:nvSpPr>
          <p:spPr bwMode="auto">
            <a:xfrm>
              <a:off x="6754" y="5531"/>
              <a:ext cx="691" cy="367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34"/>
            <p:cNvSpPr>
              <a:spLocks noChangeAspect="1"/>
            </p:cNvSpPr>
            <p:nvPr/>
          </p:nvSpPr>
          <p:spPr bwMode="auto">
            <a:xfrm>
              <a:off x="7386" y="4497"/>
              <a:ext cx="410" cy="379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187" y="3"/>
                </a:cxn>
                <a:cxn ang="0">
                  <a:pos x="164" y="5"/>
                </a:cxn>
                <a:cxn ang="0">
                  <a:pos x="145" y="13"/>
                </a:cxn>
                <a:cxn ang="0">
                  <a:pos x="124" y="21"/>
                </a:cxn>
                <a:cxn ang="0">
                  <a:pos x="107" y="32"/>
                </a:cxn>
                <a:cxn ang="0">
                  <a:pos x="90" y="43"/>
                </a:cxn>
                <a:cxn ang="0">
                  <a:pos x="65" y="64"/>
                </a:cxn>
                <a:cxn ang="0">
                  <a:pos x="44" y="87"/>
                </a:cxn>
                <a:cxn ang="0">
                  <a:pos x="33" y="104"/>
                </a:cxn>
                <a:cxn ang="0">
                  <a:pos x="23" y="125"/>
                </a:cxn>
                <a:cxn ang="0">
                  <a:pos x="14" y="143"/>
                </a:cxn>
                <a:cxn ang="0">
                  <a:pos x="8" y="165"/>
                </a:cxn>
                <a:cxn ang="0">
                  <a:pos x="2" y="185"/>
                </a:cxn>
                <a:cxn ang="0">
                  <a:pos x="0" y="207"/>
                </a:cxn>
                <a:cxn ang="0">
                  <a:pos x="0" y="230"/>
                </a:cxn>
                <a:cxn ang="0">
                  <a:pos x="2" y="253"/>
                </a:cxn>
                <a:cxn ang="0">
                  <a:pos x="8" y="274"/>
                </a:cxn>
                <a:cxn ang="0">
                  <a:pos x="14" y="295"/>
                </a:cxn>
                <a:cxn ang="0">
                  <a:pos x="23" y="314"/>
                </a:cxn>
                <a:cxn ang="0">
                  <a:pos x="33" y="333"/>
                </a:cxn>
                <a:cxn ang="0">
                  <a:pos x="44" y="350"/>
                </a:cxn>
                <a:cxn ang="0">
                  <a:pos x="65" y="375"/>
                </a:cxn>
                <a:cxn ang="0">
                  <a:pos x="90" y="394"/>
                </a:cxn>
                <a:cxn ang="0">
                  <a:pos x="107" y="408"/>
                </a:cxn>
                <a:cxn ang="0">
                  <a:pos x="124" y="417"/>
                </a:cxn>
                <a:cxn ang="0">
                  <a:pos x="145" y="427"/>
                </a:cxn>
                <a:cxn ang="0">
                  <a:pos x="164" y="432"/>
                </a:cxn>
                <a:cxn ang="0">
                  <a:pos x="187" y="436"/>
                </a:cxn>
                <a:cxn ang="0">
                  <a:pos x="208" y="438"/>
                </a:cxn>
                <a:cxn ang="0">
                  <a:pos x="230" y="438"/>
                </a:cxn>
                <a:cxn ang="0">
                  <a:pos x="253" y="436"/>
                </a:cxn>
                <a:cxn ang="0">
                  <a:pos x="274" y="432"/>
                </a:cxn>
                <a:cxn ang="0">
                  <a:pos x="295" y="427"/>
                </a:cxn>
                <a:cxn ang="0">
                  <a:pos x="314" y="417"/>
                </a:cxn>
                <a:cxn ang="0">
                  <a:pos x="333" y="408"/>
                </a:cxn>
                <a:cxn ang="0">
                  <a:pos x="350" y="394"/>
                </a:cxn>
                <a:cxn ang="0">
                  <a:pos x="375" y="375"/>
                </a:cxn>
                <a:cxn ang="0">
                  <a:pos x="396" y="350"/>
                </a:cxn>
                <a:cxn ang="0">
                  <a:pos x="407" y="333"/>
                </a:cxn>
                <a:cxn ang="0">
                  <a:pos x="417" y="314"/>
                </a:cxn>
                <a:cxn ang="0">
                  <a:pos x="424" y="295"/>
                </a:cxn>
                <a:cxn ang="0">
                  <a:pos x="432" y="274"/>
                </a:cxn>
                <a:cxn ang="0">
                  <a:pos x="436" y="253"/>
                </a:cxn>
                <a:cxn ang="0">
                  <a:pos x="439" y="230"/>
                </a:cxn>
                <a:cxn ang="0">
                  <a:pos x="439" y="207"/>
                </a:cxn>
                <a:cxn ang="0">
                  <a:pos x="436" y="186"/>
                </a:cxn>
                <a:cxn ang="0">
                  <a:pos x="432" y="165"/>
                </a:cxn>
                <a:cxn ang="0">
                  <a:pos x="424" y="143"/>
                </a:cxn>
                <a:cxn ang="0">
                  <a:pos x="417" y="125"/>
                </a:cxn>
                <a:cxn ang="0">
                  <a:pos x="407" y="104"/>
                </a:cxn>
                <a:cxn ang="0">
                  <a:pos x="396" y="87"/>
                </a:cxn>
                <a:cxn ang="0">
                  <a:pos x="375" y="64"/>
                </a:cxn>
                <a:cxn ang="0">
                  <a:pos x="350" y="43"/>
                </a:cxn>
                <a:cxn ang="0">
                  <a:pos x="333" y="32"/>
                </a:cxn>
                <a:cxn ang="0">
                  <a:pos x="314" y="21"/>
                </a:cxn>
                <a:cxn ang="0">
                  <a:pos x="295" y="13"/>
                </a:cxn>
                <a:cxn ang="0">
                  <a:pos x="274" y="5"/>
                </a:cxn>
                <a:cxn ang="0">
                  <a:pos x="253" y="3"/>
                </a:cxn>
                <a:cxn ang="0">
                  <a:pos x="230" y="0"/>
                </a:cxn>
              </a:cxnLst>
              <a:rect l="0" t="0" r="r" b="b"/>
              <a:pathLst>
                <a:path w="439" h="438">
                  <a:moveTo>
                    <a:pt x="221" y="0"/>
                  </a:moveTo>
                  <a:lnTo>
                    <a:pt x="208" y="0"/>
                  </a:lnTo>
                  <a:lnTo>
                    <a:pt x="196" y="2"/>
                  </a:lnTo>
                  <a:lnTo>
                    <a:pt x="187" y="3"/>
                  </a:lnTo>
                  <a:lnTo>
                    <a:pt x="175" y="3"/>
                  </a:lnTo>
                  <a:lnTo>
                    <a:pt x="164" y="5"/>
                  </a:lnTo>
                  <a:lnTo>
                    <a:pt x="154" y="9"/>
                  </a:lnTo>
                  <a:lnTo>
                    <a:pt x="145" y="13"/>
                  </a:lnTo>
                  <a:lnTo>
                    <a:pt x="135" y="17"/>
                  </a:lnTo>
                  <a:lnTo>
                    <a:pt x="124" y="21"/>
                  </a:lnTo>
                  <a:lnTo>
                    <a:pt x="114" y="26"/>
                  </a:lnTo>
                  <a:lnTo>
                    <a:pt x="107" y="32"/>
                  </a:lnTo>
                  <a:lnTo>
                    <a:pt x="97" y="36"/>
                  </a:lnTo>
                  <a:lnTo>
                    <a:pt x="90" y="43"/>
                  </a:lnTo>
                  <a:lnTo>
                    <a:pt x="80" y="49"/>
                  </a:lnTo>
                  <a:lnTo>
                    <a:pt x="65" y="64"/>
                  </a:lnTo>
                  <a:lnTo>
                    <a:pt x="50" y="80"/>
                  </a:lnTo>
                  <a:lnTo>
                    <a:pt x="44" y="87"/>
                  </a:lnTo>
                  <a:lnTo>
                    <a:pt x="38" y="97"/>
                  </a:lnTo>
                  <a:lnTo>
                    <a:pt x="33" y="104"/>
                  </a:lnTo>
                  <a:lnTo>
                    <a:pt x="27" y="114"/>
                  </a:lnTo>
                  <a:lnTo>
                    <a:pt x="23" y="125"/>
                  </a:lnTo>
                  <a:lnTo>
                    <a:pt x="17" y="135"/>
                  </a:lnTo>
                  <a:lnTo>
                    <a:pt x="14" y="143"/>
                  </a:lnTo>
                  <a:lnTo>
                    <a:pt x="10" y="154"/>
                  </a:lnTo>
                  <a:lnTo>
                    <a:pt x="8" y="165"/>
                  </a:lnTo>
                  <a:lnTo>
                    <a:pt x="6" y="175"/>
                  </a:lnTo>
                  <a:lnTo>
                    <a:pt x="2" y="185"/>
                  </a:lnTo>
                  <a:lnTo>
                    <a:pt x="0" y="198"/>
                  </a:lnTo>
                  <a:lnTo>
                    <a:pt x="0" y="207"/>
                  </a:lnTo>
                  <a:lnTo>
                    <a:pt x="0" y="219"/>
                  </a:lnTo>
                  <a:lnTo>
                    <a:pt x="0" y="230"/>
                  </a:lnTo>
                  <a:lnTo>
                    <a:pt x="2" y="242"/>
                  </a:lnTo>
                  <a:lnTo>
                    <a:pt x="2" y="253"/>
                  </a:lnTo>
                  <a:lnTo>
                    <a:pt x="6" y="265"/>
                  </a:lnTo>
                  <a:lnTo>
                    <a:pt x="8" y="274"/>
                  </a:lnTo>
                  <a:lnTo>
                    <a:pt x="10" y="284"/>
                  </a:lnTo>
                  <a:lnTo>
                    <a:pt x="14" y="295"/>
                  </a:lnTo>
                  <a:lnTo>
                    <a:pt x="17" y="305"/>
                  </a:lnTo>
                  <a:lnTo>
                    <a:pt x="23" y="314"/>
                  </a:lnTo>
                  <a:lnTo>
                    <a:pt x="27" y="324"/>
                  </a:lnTo>
                  <a:lnTo>
                    <a:pt x="33" y="333"/>
                  </a:lnTo>
                  <a:lnTo>
                    <a:pt x="38" y="343"/>
                  </a:lnTo>
                  <a:lnTo>
                    <a:pt x="44" y="350"/>
                  </a:lnTo>
                  <a:lnTo>
                    <a:pt x="50" y="360"/>
                  </a:lnTo>
                  <a:lnTo>
                    <a:pt x="65" y="375"/>
                  </a:lnTo>
                  <a:lnTo>
                    <a:pt x="80" y="389"/>
                  </a:lnTo>
                  <a:lnTo>
                    <a:pt x="90" y="394"/>
                  </a:lnTo>
                  <a:lnTo>
                    <a:pt x="97" y="402"/>
                  </a:lnTo>
                  <a:lnTo>
                    <a:pt x="107" y="408"/>
                  </a:lnTo>
                  <a:lnTo>
                    <a:pt x="114" y="411"/>
                  </a:lnTo>
                  <a:lnTo>
                    <a:pt x="124" y="417"/>
                  </a:lnTo>
                  <a:lnTo>
                    <a:pt x="135" y="421"/>
                  </a:lnTo>
                  <a:lnTo>
                    <a:pt x="145" y="427"/>
                  </a:lnTo>
                  <a:lnTo>
                    <a:pt x="154" y="429"/>
                  </a:lnTo>
                  <a:lnTo>
                    <a:pt x="164" y="432"/>
                  </a:lnTo>
                  <a:lnTo>
                    <a:pt x="175" y="434"/>
                  </a:lnTo>
                  <a:lnTo>
                    <a:pt x="187" y="436"/>
                  </a:lnTo>
                  <a:lnTo>
                    <a:pt x="196" y="436"/>
                  </a:lnTo>
                  <a:lnTo>
                    <a:pt x="208" y="438"/>
                  </a:lnTo>
                  <a:lnTo>
                    <a:pt x="221" y="438"/>
                  </a:lnTo>
                  <a:lnTo>
                    <a:pt x="230" y="438"/>
                  </a:lnTo>
                  <a:lnTo>
                    <a:pt x="242" y="436"/>
                  </a:lnTo>
                  <a:lnTo>
                    <a:pt x="253" y="436"/>
                  </a:lnTo>
                  <a:lnTo>
                    <a:pt x="263" y="434"/>
                  </a:lnTo>
                  <a:lnTo>
                    <a:pt x="274" y="432"/>
                  </a:lnTo>
                  <a:lnTo>
                    <a:pt x="285" y="429"/>
                  </a:lnTo>
                  <a:lnTo>
                    <a:pt x="295" y="427"/>
                  </a:lnTo>
                  <a:lnTo>
                    <a:pt x="304" y="421"/>
                  </a:lnTo>
                  <a:lnTo>
                    <a:pt x="314" y="417"/>
                  </a:lnTo>
                  <a:lnTo>
                    <a:pt x="325" y="411"/>
                  </a:lnTo>
                  <a:lnTo>
                    <a:pt x="333" y="408"/>
                  </a:lnTo>
                  <a:lnTo>
                    <a:pt x="343" y="402"/>
                  </a:lnTo>
                  <a:lnTo>
                    <a:pt x="350" y="394"/>
                  </a:lnTo>
                  <a:lnTo>
                    <a:pt x="358" y="389"/>
                  </a:lnTo>
                  <a:lnTo>
                    <a:pt x="375" y="375"/>
                  </a:lnTo>
                  <a:lnTo>
                    <a:pt x="388" y="360"/>
                  </a:lnTo>
                  <a:lnTo>
                    <a:pt x="396" y="350"/>
                  </a:lnTo>
                  <a:lnTo>
                    <a:pt x="401" y="343"/>
                  </a:lnTo>
                  <a:lnTo>
                    <a:pt x="407" y="333"/>
                  </a:lnTo>
                  <a:lnTo>
                    <a:pt x="413" y="324"/>
                  </a:lnTo>
                  <a:lnTo>
                    <a:pt x="417" y="314"/>
                  </a:lnTo>
                  <a:lnTo>
                    <a:pt x="422" y="305"/>
                  </a:lnTo>
                  <a:lnTo>
                    <a:pt x="424" y="295"/>
                  </a:lnTo>
                  <a:lnTo>
                    <a:pt x="430" y="284"/>
                  </a:lnTo>
                  <a:lnTo>
                    <a:pt x="432" y="274"/>
                  </a:lnTo>
                  <a:lnTo>
                    <a:pt x="434" y="265"/>
                  </a:lnTo>
                  <a:lnTo>
                    <a:pt x="436" y="253"/>
                  </a:lnTo>
                  <a:lnTo>
                    <a:pt x="438" y="242"/>
                  </a:lnTo>
                  <a:lnTo>
                    <a:pt x="439" y="230"/>
                  </a:lnTo>
                  <a:lnTo>
                    <a:pt x="439" y="219"/>
                  </a:lnTo>
                  <a:lnTo>
                    <a:pt x="439" y="207"/>
                  </a:lnTo>
                  <a:lnTo>
                    <a:pt x="438" y="198"/>
                  </a:lnTo>
                  <a:lnTo>
                    <a:pt x="436" y="186"/>
                  </a:lnTo>
                  <a:lnTo>
                    <a:pt x="434" y="175"/>
                  </a:lnTo>
                  <a:lnTo>
                    <a:pt x="432" y="165"/>
                  </a:lnTo>
                  <a:lnTo>
                    <a:pt x="430" y="154"/>
                  </a:lnTo>
                  <a:lnTo>
                    <a:pt x="424" y="143"/>
                  </a:lnTo>
                  <a:lnTo>
                    <a:pt x="422" y="135"/>
                  </a:lnTo>
                  <a:lnTo>
                    <a:pt x="417" y="125"/>
                  </a:lnTo>
                  <a:lnTo>
                    <a:pt x="413" y="114"/>
                  </a:lnTo>
                  <a:lnTo>
                    <a:pt x="407" y="104"/>
                  </a:lnTo>
                  <a:lnTo>
                    <a:pt x="401" y="97"/>
                  </a:lnTo>
                  <a:lnTo>
                    <a:pt x="396" y="87"/>
                  </a:lnTo>
                  <a:lnTo>
                    <a:pt x="388" y="80"/>
                  </a:lnTo>
                  <a:lnTo>
                    <a:pt x="375" y="64"/>
                  </a:lnTo>
                  <a:lnTo>
                    <a:pt x="358" y="49"/>
                  </a:lnTo>
                  <a:lnTo>
                    <a:pt x="350" y="43"/>
                  </a:lnTo>
                  <a:lnTo>
                    <a:pt x="343" y="36"/>
                  </a:lnTo>
                  <a:lnTo>
                    <a:pt x="333" y="32"/>
                  </a:lnTo>
                  <a:lnTo>
                    <a:pt x="325" y="26"/>
                  </a:lnTo>
                  <a:lnTo>
                    <a:pt x="314" y="21"/>
                  </a:lnTo>
                  <a:lnTo>
                    <a:pt x="304" y="17"/>
                  </a:lnTo>
                  <a:lnTo>
                    <a:pt x="295" y="13"/>
                  </a:lnTo>
                  <a:lnTo>
                    <a:pt x="285" y="9"/>
                  </a:lnTo>
                  <a:lnTo>
                    <a:pt x="274" y="5"/>
                  </a:lnTo>
                  <a:lnTo>
                    <a:pt x="263" y="3"/>
                  </a:lnTo>
                  <a:lnTo>
                    <a:pt x="253" y="3"/>
                  </a:lnTo>
                  <a:lnTo>
                    <a:pt x="242" y="2"/>
                  </a:lnTo>
                  <a:lnTo>
                    <a:pt x="230" y="0"/>
                  </a:lnTo>
                  <a:lnTo>
                    <a:pt x="221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35"/>
            <p:cNvSpPr>
              <a:spLocks noChangeAspect="1"/>
            </p:cNvSpPr>
            <p:nvPr/>
          </p:nvSpPr>
          <p:spPr bwMode="auto">
            <a:xfrm>
              <a:off x="7386" y="5209"/>
              <a:ext cx="410" cy="381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187" y="2"/>
                </a:cxn>
                <a:cxn ang="0">
                  <a:pos x="164" y="6"/>
                </a:cxn>
                <a:cxn ang="0">
                  <a:pos x="145" y="12"/>
                </a:cxn>
                <a:cxn ang="0">
                  <a:pos x="124" y="21"/>
                </a:cxn>
                <a:cxn ang="0">
                  <a:pos x="107" y="31"/>
                </a:cxn>
                <a:cxn ang="0">
                  <a:pos x="90" y="44"/>
                </a:cxn>
                <a:cxn ang="0">
                  <a:pos x="65" y="63"/>
                </a:cxn>
                <a:cxn ang="0">
                  <a:pos x="44" y="88"/>
                </a:cxn>
                <a:cxn ang="0">
                  <a:pos x="33" y="105"/>
                </a:cxn>
                <a:cxn ang="0">
                  <a:pos x="23" y="124"/>
                </a:cxn>
                <a:cxn ang="0">
                  <a:pos x="14" y="143"/>
                </a:cxn>
                <a:cxn ang="0">
                  <a:pos x="8" y="164"/>
                </a:cxn>
                <a:cxn ang="0">
                  <a:pos x="2" y="185"/>
                </a:cxn>
                <a:cxn ang="0">
                  <a:pos x="0" y="208"/>
                </a:cxn>
                <a:cxn ang="0">
                  <a:pos x="0" y="231"/>
                </a:cxn>
                <a:cxn ang="0">
                  <a:pos x="2" y="252"/>
                </a:cxn>
                <a:cxn ang="0">
                  <a:pos x="8" y="273"/>
                </a:cxn>
                <a:cxn ang="0">
                  <a:pos x="14" y="296"/>
                </a:cxn>
                <a:cxn ang="0">
                  <a:pos x="23" y="315"/>
                </a:cxn>
                <a:cxn ang="0">
                  <a:pos x="33" y="332"/>
                </a:cxn>
                <a:cxn ang="0">
                  <a:pos x="44" y="351"/>
                </a:cxn>
                <a:cxn ang="0">
                  <a:pos x="65" y="374"/>
                </a:cxn>
                <a:cxn ang="0">
                  <a:pos x="90" y="395"/>
                </a:cxn>
                <a:cxn ang="0">
                  <a:pos x="107" y="406"/>
                </a:cxn>
                <a:cxn ang="0">
                  <a:pos x="124" y="418"/>
                </a:cxn>
                <a:cxn ang="0">
                  <a:pos x="145" y="425"/>
                </a:cxn>
                <a:cxn ang="0">
                  <a:pos x="164" y="431"/>
                </a:cxn>
                <a:cxn ang="0">
                  <a:pos x="187" y="437"/>
                </a:cxn>
                <a:cxn ang="0">
                  <a:pos x="208" y="437"/>
                </a:cxn>
                <a:cxn ang="0">
                  <a:pos x="230" y="437"/>
                </a:cxn>
                <a:cxn ang="0">
                  <a:pos x="253" y="437"/>
                </a:cxn>
                <a:cxn ang="0">
                  <a:pos x="274" y="431"/>
                </a:cxn>
                <a:cxn ang="0">
                  <a:pos x="295" y="425"/>
                </a:cxn>
                <a:cxn ang="0">
                  <a:pos x="314" y="418"/>
                </a:cxn>
                <a:cxn ang="0">
                  <a:pos x="333" y="406"/>
                </a:cxn>
                <a:cxn ang="0">
                  <a:pos x="350" y="395"/>
                </a:cxn>
                <a:cxn ang="0">
                  <a:pos x="375" y="374"/>
                </a:cxn>
                <a:cxn ang="0">
                  <a:pos x="396" y="351"/>
                </a:cxn>
                <a:cxn ang="0">
                  <a:pos x="407" y="332"/>
                </a:cxn>
                <a:cxn ang="0">
                  <a:pos x="417" y="315"/>
                </a:cxn>
                <a:cxn ang="0">
                  <a:pos x="424" y="296"/>
                </a:cxn>
                <a:cxn ang="0">
                  <a:pos x="432" y="273"/>
                </a:cxn>
                <a:cxn ang="0">
                  <a:pos x="436" y="252"/>
                </a:cxn>
                <a:cxn ang="0">
                  <a:pos x="439" y="231"/>
                </a:cxn>
                <a:cxn ang="0">
                  <a:pos x="439" y="208"/>
                </a:cxn>
                <a:cxn ang="0">
                  <a:pos x="436" y="185"/>
                </a:cxn>
                <a:cxn ang="0">
                  <a:pos x="432" y="164"/>
                </a:cxn>
                <a:cxn ang="0">
                  <a:pos x="424" y="143"/>
                </a:cxn>
                <a:cxn ang="0">
                  <a:pos x="417" y="124"/>
                </a:cxn>
                <a:cxn ang="0">
                  <a:pos x="407" y="105"/>
                </a:cxn>
                <a:cxn ang="0">
                  <a:pos x="396" y="88"/>
                </a:cxn>
                <a:cxn ang="0">
                  <a:pos x="375" y="63"/>
                </a:cxn>
                <a:cxn ang="0">
                  <a:pos x="350" y="44"/>
                </a:cxn>
                <a:cxn ang="0">
                  <a:pos x="333" y="31"/>
                </a:cxn>
                <a:cxn ang="0">
                  <a:pos x="314" y="21"/>
                </a:cxn>
                <a:cxn ang="0">
                  <a:pos x="295" y="12"/>
                </a:cxn>
                <a:cxn ang="0">
                  <a:pos x="274" y="6"/>
                </a:cxn>
                <a:cxn ang="0">
                  <a:pos x="253" y="2"/>
                </a:cxn>
                <a:cxn ang="0">
                  <a:pos x="230" y="0"/>
                </a:cxn>
              </a:cxnLst>
              <a:rect l="0" t="0" r="r" b="b"/>
              <a:pathLst>
                <a:path w="439" h="439">
                  <a:moveTo>
                    <a:pt x="221" y="0"/>
                  </a:moveTo>
                  <a:lnTo>
                    <a:pt x="208" y="0"/>
                  </a:lnTo>
                  <a:lnTo>
                    <a:pt x="196" y="0"/>
                  </a:lnTo>
                  <a:lnTo>
                    <a:pt x="187" y="2"/>
                  </a:lnTo>
                  <a:lnTo>
                    <a:pt x="175" y="4"/>
                  </a:lnTo>
                  <a:lnTo>
                    <a:pt x="164" y="6"/>
                  </a:lnTo>
                  <a:lnTo>
                    <a:pt x="154" y="10"/>
                  </a:lnTo>
                  <a:lnTo>
                    <a:pt x="145" y="12"/>
                  </a:lnTo>
                  <a:lnTo>
                    <a:pt x="135" y="17"/>
                  </a:lnTo>
                  <a:lnTo>
                    <a:pt x="124" y="21"/>
                  </a:lnTo>
                  <a:lnTo>
                    <a:pt x="114" y="27"/>
                  </a:lnTo>
                  <a:lnTo>
                    <a:pt x="107" y="31"/>
                  </a:lnTo>
                  <a:lnTo>
                    <a:pt x="97" y="36"/>
                  </a:lnTo>
                  <a:lnTo>
                    <a:pt x="90" y="44"/>
                  </a:lnTo>
                  <a:lnTo>
                    <a:pt x="80" y="50"/>
                  </a:lnTo>
                  <a:lnTo>
                    <a:pt x="65" y="63"/>
                  </a:lnTo>
                  <a:lnTo>
                    <a:pt x="50" y="78"/>
                  </a:lnTo>
                  <a:lnTo>
                    <a:pt x="44" y="88"/>
                  </a:lnTo>
                  <a:lnTo>
                    <a:pt x="38" y="95"/>
                  </a:lnTo>
                  <a:lnTo>
                    <a:pt x="33" y="105"/>
                  </a:lnTo>
                  <a:lnTo>
                    <a:pt x="27" y="115"/>
                  </a:lnTo>
                  <a:lnTo>
                    <a:pt x="23" y="124"/>
                  </a:lnTo>
                  <a:lnTo>
                    <a:pt x="17" y="134"/>
                  </a:lnTo>
                  <a:lnTo>
                    <a:pt x="14" y="143"/>
                  </a:lnTo>
                  <a:lnTo>
                    <a:pt x="10" y="153"/>
                  </a:lnTo>
                  <a:lnTo>
                    <a:pt x="8" y="164"/>
                  </a:lnTo>
                  <a:lnTo>
                    <a:pt x="6" y="176"/>
                  </a:lnTo>
                  <a:lnTo>
                    <a:pt x="2" y="185"/>
                  </a:lnTo>
                  <a:lnTo>
                    <a:pt x="0" y="196"/>
                  </a:lnTo>
                  <a:lnTo>
                    <a:pt x="0" y="208"/>
                  </a:lnTo>
                  <a:lnTo>
                    <a:pt x="0" y="219"/>
                  </a:lnTo>
                  <a:lnTo>
                    <a:pt x="0" y="231"/>
                  </a:lnTo>
                  <a:lnTo>
                    <a:pt x="2" y="240"/>
                  </a:lnTo>
                  <a:lnTo>
                    <a:pt x="2" y="252"/>
                  </a:lnTo>
                  <a:lnTo>
                    <a:pt x="6" y="263"/>
                  </a:lnTo>
                  <a:lnTo>
                    <a:pt x="8" y="273"/>
                  </a:lnTo>
                  <a:lnTo>
                    <a:pt x="10" y="284"/>
                  </a:lnTo>
                  <a:lnTo>
                    <a:pt x="14" y="296"/>
                  </a:lnTo>
                  <a:lnTo>
                    <a:pt x="17" y="305"/>
                  </a:lnTo>
                  <a:lnTo>
                    <a:pt x="23" y="315"/>
                  </a:lnTo>
                  <a:lnTo>
                    <a:pt x="27" y="322"/>
                  </a:lnTo>
                  <a:lnTo>
                    <a:pt x="33" y="332"/>
                  </a:lnTo>
                  <a:lnTo>
                    <a:pt x="38" y="341"/>
                  </a:lnTo>
                  <a:lnTo>
                    <a:pt x="44" y="351"/>
                  </a:lnTo>
                  <a:lnTo>
                    <a:pt x="50" y="359"/>
                  </a:lnTo>
                  <a:lnTo>
                    <a:pt x="65" y="374"/>
                  </a:lnTo>
                  <a:lnTo>
                    <a:pt x="80" y="387"/>
                  </a:lnTo>
                  <a:lnTo>
                    <a:pt x="90" y="395"/>
                  </a:lnTo>
                  <a:lnTo>
                    <a:pt x="97" y="400"/>
                  </a:lnTo>
                  <a:lnTo>
                    <a:pt x="107" y="406"/>
                  </a:lnTo>
                  <a:lnTo>
                    <a:pt x="114" y="412"/>
                  </a:lnTo>
                  <a:lnTo>
                    <a:pt x="124" y="418"/>
                  </a:lnTo>
                  <a:lnTo>
                    <a:pt x="135" y="420"/>
                  </a:lnTo>
                  <a:lnTo>
                    <a:pt x="145" y="425"/>
                  </a:lnTo>
                  <a:lnTo>
                    <a:pt x="154" y="429"/>
                  </a:lnTo>
                  <a:lnTo>
                    <a:pt x="164" y="431"/>
                  </a:lnTo>
                  <a:lnTo>
                    <a:pt x="175" y="435"/>
                  </a:lnTo>
                  <a:lnTo>
                    <a:pt x="187" y="437"/>
                  </a:lnTo>
                  <a:lnTo>
                    <a:pt x="196" y="437"/>
                  </a:lnTo>
                  <a:lnTo>
                    <a:pt x="208" y="437"/>
                  </a:lnTo>
                  <a:lnTo>
                    <a:pt x="221" y="439"/>
                  </a:lnTo>
                  <a:lnTo>
                    <a:pt x="230" y="437"/>
                  </a:lnTo>
                  <a:lnTo>
                    <a:pt x="242" y="437"/>
                  </a:lnTo>
                  <a:lnTo>
                    <a:pt x="253" y="437"/>
                  </a:lnTo>
                  <a:lnTo>
                    <a:pt x="263" y="435"/>
                  </a:lnTo>
                  <a:lnTo>
                    <a:pt x="274" y="431"/>
                  </a:lnTo>
                  <a:lnTo>
                    <a:pt x="285" y="429"/>
                  </a:lnTo>
                  <a:lnTo>
                    <a:pt x="295" y="425"/>
                  </a:lnTo>
                  <a:lnTo>
                    <a:pt x="304" y="420"/>
                  </a:lnTo>
                  <a:lnTo>
                    <a:pt x="314" y="418"/>
                  </a:lnTo>
                  <a:lnTo>
                    <a:pt x="325" y="412"/>
                  </a:lnTo>
                  <a:lnTo>
                    <a:pt x="333" y="406"/>
                  </a:lnTo>
                  <a:lnTo>
                    <a:pt x="343" y="400"/>
                  </a:lnTo>
                  <a:lnTo>
                    <a:pt x="350" y="395"/>
                  </a:lnTo>
                  <a:lnTo>
                    <a:pt x="358" y="387"/>
                  </a:lnTo>
                  <a:lnTo>
                    <a:pt x="375" y="374"/>
                  </a:lnTo>
                  <a:lnTo>
                    <a:pt x="388" y="359"/>
                  </a:lnTo>
                  <a:lnTo>
                    <a:pt x="396" y="351"/>
                  </a:lnTo>
                  <a:lnTo>
                    <a:pt x="401" y="341"/>
                  </a:lnTo>
                  <a:lnTo>
                    <a:pt x="407" y="332"/>
                  </a:lnTo>
                  <a:lnTo>
                    <a:pt x="413" y="322"/>
                  </a:lnTo>
                  <a:lnTo>
                    <a:pt x="417" y="315"/>
                  </a:lnTo>
                  <a:lnTo>
                    <a:pt x="422" y="305"/>
                  </a:lnTo>
                  <a:lnTo>
                    <a:pt x="424" y="296"/>
                  </a:lnTo>
                  <a:lnTo>
                    <a:pt x="430" y="284"/>
                  </a:lnTo>
                  <a:lnTo>
                    <a:pt x="432" y="273"/>
                  </a:lnTo>
                  <a:lnTo>
                    <a:pt x="434" y="263"/>
                  </a:lnTo>
                  <a:lnTo>
                    <a:pt x="436" y="252"/>
                  </a:lnTo>
                  <a:lnTo>
                    <a:pt x="438" y="240"/>
                  </a:lnTo>
                  <a:lnTo>
                    <a:pt x="439" y="231"/>
                  </a:lnTo>
                  <a:lnTo>
                    <a:pt x="439" y="219"/>
                  </a:lnTo>
                  <a:lnTo>
                    <a:pt x="439" y="208"/>
                  </a:lnTo>
                  <a:lnTo>
                    <a:pt x="438" y="196"/>
                  </a:lnTo>
                  <a:lnTo>
                    <a:pt x="436" y="185"/>
                  </a:lnTo>
                  <a:lnTo>
                    <a:pt x="434" y="176"/>
                  </a:lnTo>
                  <a:lnTo>
                    <a:pt x="432" y="164"/>
                  </a:lnTo>
                  <a:lnTo>
                    <a:pt x="430" y="153"/>
                  </a:lnTo>
                  <a:lnTo>
                    <a:pt x="424" y="143"/>
                  </a:lnTo>
                  <a:lnTo>
                    <a:pt x="422" y="134"/>
                  </a:lnTo>
                  <a:lnTo>
                    <a:pt x="417" y="124"/>
                  </a:lnTo>
                  <a:lnTo>
                    <a:pt x="413" y="115"/>
                  </a:lnTo>
                  <a:lnTo>
                    <a:pt x="407" y="105"/>
                  </a:lnTo>
                  <a:lnTo>
                    <a:pt x="401" y="95"/>
                  </a:lnTo>
                  <a:lnTo>
                    <a:pt x="396" y="88"/>
                  </a:lnTo>
                  <a:lnTo>
                    <a:pt x="388" y="78"/>
                  </a:lnTo>
                  <a:lnTo>
                    <a:pt x="375" y="63"/>
                  </a:lnTo>
                  <a:lnTo>
                    <a:pt x="358" y="50"/>
                  </a:lnTo>
                  <a:lnTo>
                    <a:pt x="350" y="44"/>
                  </a:lnTo>
                  <a:lnTo>
                    <a:pt x="343" y="36"/>
                  </a:lnTo>
                  <a:lnTo>
                    <a:pt x="333" y="31"/>
                  </a:lnTo>
                  <a:lnTo>
                    <a:pt x="325" y="27"/>
                  </a:lnTo>
                  <a:lnTo>
                    <a:pt x="314" y="21"/>
                  </a:lnTo>
                  <a:lnTo>
                    <a:pt x="304" y="17"/>
                  </a:lnTo>
                  <a:lnTo>
                    <a:pt x="295" y="12"/>
                  </a:lnTo>
                  <a:lnTo>
                    <a:pt x="285" y="10"/>
                  </a:lnTo>
                  <a:lnTo>
                    <a:pt x="274" y="6"/>
                  </a:lnTo>
                  <a:lnTo>
                    <a:pt x="263" y="4"/>
                  </a:lnTo>
                  <a:lnTo>
                    <a:pt x="253" y="2"/>
                  </a:lnTo>
                  <a:lnTo>
                    <a:pt x="242" y="0"/>
                  </a:lnTo>
                  <a:lnTo>
                    <a:pt x="230" y="0"/>
                  </a:lnTo>
                  <a:lnTo>
                    <a:pt x="221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36"/>
            <p:cNvSpPr>
              <a:spLocks noChangeAspect="1"/>
            </p:cNvSpPr>
            <p:nvPr/>
          </p:nvSpPr>
          <p:spPr bwMode="auto">
            <a:xfrm>
              <a:off x="7386" y="5843"/>
              <a:ext cx="410" cy="380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187" y="4"/>
                </a:cxn>
                <a:cxn ang="0">
                  <a:pos x="164" y="8"/>
                </a:cxn>
                <a:cxn ang="0">
                  <a:pos x="145" y="15"/>
                </a:cxn>
                <a:cxn ang="0">
                  <a:pos x="124" y="23"/>
                </a:cxn>
                <a:cxn ang="0">
                  <a:pos x="107" y="33"/>
                </a:cxn>
                <a:cxn ang="0">
                  <a:pos x="90" y="44"/>
                </a:cxn>
                <a:cxn ang="0">
                  <a:pos x="65" y="65"/>
                </a:cxn>
                <a:cxn ang="0">
                  <a:pos x="44" y="90"/>
                </a:cxn>
                <a:cxn ang="0">
                  <a:pos x="33" y="105"/>
                </a:cxn>
                <a:cxn ang="0">
                  <a:pos x="23" y="124"/>
                </a:cxn>
                <a:cxn ang="0">
                  <a:pos x="14" y="145"/>
                </a:cxn>
                <a:cxn ang="0">
                  <a:pos x="8" y="164"/>
                </a:cxn>
                <a:cxn ang="0">
                  <a:pos x="2" y="187"/>
                </a:cxn>
                <a:cxn ang="0">
                  <a:pos x="0" y="210"/>
                </a:cxn>
                <a:cxn ang="0">
                  <a:pos x="0" y="231"/>
                </a:cxn>
                <a:cxn ang="0">
                  <a:pos x="2" y="254"/>
                </a:cxn>
                <a:cxn ang="0">
                  <a:pos x="8" y="275"/>
                </a:cxn>
                <a:cxn ang="0">
                  <a:pos x="14" y="296"/>
                </a:cxn>
                <a:cxn ang="0">
                  <a:pos x="23" y="317"/>
                </a:cxn>
                <a:cxn ang="0">
                  <a:pos x="33" y="334"/>
                </a:cxn>
                <a:cxn ang="0">
                  <a:pos x="44" y="351"/>
                </a:cxn>
                <a:cxn ang="0">
                  <a:pos x="65" y="376"/>
                </a:cxn>
                <a:cxn ang="0">
                  <a:pos x="90" y="397"/>
                </a:cxn>
                <a:cxn ang="0">
                  <a:pos x="107" y="408"/>
                </a:cxn>
                <a:cxn ang="0">
                  <a:pos x="124" y="418"/>
                </a:cxn>
                <a:cxn ang="0">
                  <a:pos x="145" y="425"/>
                </a:cxn>
                <a:cxn ang="0">
                  <a:pos x="164" y="433"/>
                </a:cxn>
                <a:cxn ang="0">
                  <a:pos x="187" y="437"/>
                </a:cxn>
                <a:cxn ang="0">
                  <a:pos x="208" y="441"/>
                </a:cxn>
                <a:cxn ang="0">
                  <a:pos x="230" y="441"/>
                </a:cxn>
                <a:cxn ang="0">
                  <a:pos x="253" y="437"/>
                </a:cxn>
                <a:cxn ang="0">
                  <a:pos x="274" y="433"/>
                </a:cxn>
                <a:cxn ang="0">
                  <a:pos x="295" y="425"/>
                </a:cxn>
                <a:cxn ang="0">
                  <a:pos x="314" y="418"/>
                </a:cxn>
                <a:cxn ang="0">
                  <a:pos x="333" y="408"/>
                </a:cxn>
                <a:cxn ang="0">
                  <a:pos x="350" y="397"/>
                </a:cxn>
                <a:cxn ang="0">
                  <a:pos x="375" y="376"/>
                </a:cxn>
                <a:cxn ang="0">
                  <a:pos x="396" y="351"/>
                </a:cxn>
                <a:cxn ang="0">
                  <a:pos x="407" y="334"/>
                </a:cxn>
                <a:cxn ang="0">
                  <a:pos x="417" y="317"/>
                </a:cxn>
                <a:cxn ang="0">
                  <a:pos x="424" y="296"/>
                </a:cxn>
                <a:cxn ang="0">
                  <a:pos x="432" y="275"/>
                </a:cxn>
                <a:cxn ang="0">
                  <a:pos x="436" y="254"/>
                </a:cxn>
                <a:cxn ang="0">
                  <a:pos x="439" y="231"/>
                </a:cxn>
                <a:cxn ang="0">
                  <a:pos x="439" y="210"/>
                </a:cxn>
                <a:cxn ang="0">
                  <a:pos x="436" y="187"/>
                </a:cxn>
                <a:cxn ang="0">
                  <a:pos x="432" y="164"/>
                </a:cxn>
                <a:cxn ang="0">
                  <a:pos x="424" y="145"/>
                </a:cxn>
                <a:cxn ang="0">
                  <a:pos x="417" y="124"/>
                </a:cxn>
                <a:cxn ang="0">
                  <a:pos x="407" y="105"/>
                </a:cxn>
                <a:cxn ang="0">
                  <a:pos x="396" y="90"/>
                </a:cxn>
                <a:cxn ang="0">
                  <a:pos x="375" y="65"/>
                </a:cxn>
                <a:cxn ang="0">
                  <a:pos x="350" y="44"/>
                </a:cxn>
                <a:cxn ang="0">
                  <a:pos x="333" y="33"/>
                </a:cxn>
                <a:cxn ang="0">
                  <a:pos x="314" y="23"/>
                </a:cxn>
                <a:cxn ang="0">
                  <a:pos x="295" y="15"/>
                </a:cxn>
                <a:cxn ang="0">
                  <a:pos x="274" y="8"/>
                </a:cxn>
                <a:cxn ang="0">
                  <a:pos x="253" y="4"/>
                </a:cxn>
                <a:cxn ang="0">
                  <a:pos x="230" y="0"/>
                </a:cxn>
              </a:cxnLst>
              <a:rect l="0" t="0" r="r" b="b"/>
              <a:pathLst>
                <a:path w="439" h="441">
                  <a:moveTo>
                    <a:pt x="221" y="0"/>
                  </a:moveTo>
                  <a:lnTo>
                    <a:pt x="208" y="0"/>
                  </a:lnTo>
                  <a:lnTo>
                    <a:pt x="196" y="2"/>
                  </a:lnTo>
                  <a:lnTo>
                    <a:pt x="187" y="4"/>
                  </a:lnTo>
                  <a:lnTo>
                    <a:pt x="175" y="6"/>
                  </a:lnTo>
                  <a:lnTo>
                    <a:pt x="164" y="8"/>
                  </a:lnTo>
                  <a:lnTo>
                    <a:pt x="154" y="10"/>
                  </a:lnTo>
                  <a:lnTo>
                    <a:pt x="145" y="15"/>
                  </a:lnTo>
                  <a:lnTo>
                    <a:pt x="135" y="17"/>
                  </a:lnTo>
                  <a:lnTo>
                    <a:pt x="124" y="23"/>
                  </a:lnTo>
                  <a:lnTo>
                    <a:pt x="114" y="27"/>
                  </a:lnTo>
                  <a:lnTo>
                    <a:pt x="107" y="33"/>
                  </a:lnTo>
                  <a:lnTo>
                    <a:pt x="97" y="38"/>
                  </a:lnTo>
                  <a:lnTo>
                    <a:pt x="90" y="44"/>
                  </a:lnTo>
                  <a:lnTo>
                    <a:pt x="80" y="50"/>
                  </a:lnTo>
                  <a:lnTo>
                    <a:pt x="65" y="65"/>
                  </a:lnTo>
                  <a:lnTo>
                    <a:pt x="50" y="82"/>
                  </a:lnTo>
                  <a:lnTo>
                    <a:pt x="44" y="90"/>
                  </a:lnTo>
                  <a:lnTo>
                    <a:pt x="38" y="97"/>
                  </a:lnTo>
                  <a:lnTo>
                    <a:pt x="33" y="105"/>
                  </a:lnTo>
                  <a:lnTo>
                    <a:pt x="27" y="115"/>
                  </a:lnTo>
                  <a:lnTo>
                    <a:pt x="23" y="124"/>
                  </a:lnTo>
                  <a:lnTo>
                    <a:pt x="17" y="136"/>
                  </a:lnTo>
                  <a:lnTo>
                    <a:pt x="14" y="145"/>
                  </a:lnTo>
                  <a:lnTo>
                    <a:pt x="10" y="155"/>
                  </a:lnTo>
                  <a:lnTo>
                    <a:pt x="8" y="164"/>
                  </a:lnTo>
                  <a:lnTo>
                    <a:pt x="6" y="176"/>
                  </a:lnTo>
                  <a:lnTo>
                    <a:pt x="2" y="187"/>
                  </a:lnTo>
                  <a:lnTo>
                    <a:pt x="0" y="197"/>
                  </a:lnTo>
                  <a:lnTo>
                    <a:pt x="0" y="210"/>
                  </a:lnTo>
                  <a:lnTo>
                    <a:pt x="0" y="219"/>
                  </a:lnTo>
                  <a:lnTo>
                    <a:pt x="0" y="231"/>
                  </a:lnTo>
                  <a:lnTo>
                    <a:pt x="2" y="244"/>
                  </a:lnTo>
                  <a:lnTo>
                    <a:pt x="2" y="254"/>
                  </a:lnTo>
                  <a:lnTo>
                    <a:pt x="6" y="265"/>
                  </a:lnTo>
                  <a:lnTo>
                    <a:pt x="8" y="275"/>
                  </a:lnTo>
                  <a:lnTo>
                    <a:pt x="10" y="284"/>
                  </a:lnTo>
                  <a:lnTo>
                    <a:pt x="14" y="296"/>
                  </a:lnTo>
                  <a:lnTo>
                    <a:pt x="17" y="305"/>
                  </a:lnTo>
                  <a:lnTo>
                    <a:pt x="23" y="317"/>
                  </a:lnTo>
                  <a:lnTo>
                    <a:pt x="27" y="326"/>
                  </a:lnTo>
                  <a:lnTo>
                    <a:pt x="33" y="334"/>
                  </a:lnTo>
                  <a:lnTo>
                    <a:pt x="38" y="341"/>
                  </a:lnTo>
                  <a:lnTo>
                    <a:pt x="44" y="351"/>
                  </a:lnTo>
                  <a:lnTo>
                    <a:pt x="50" y="359"/>
                  </a:lnTo>
                  <a:lnTo>
                    <a:pt x="65" y="376"/>
                  </a:lnTo>
                  <a:lnTo>
                    <a:pt x="80" y="391"/>
                  </a:lnTo>
                  <a:lnTo>
                    <a:pt x="90" y="397"/>
                  </a:lnTo>
                  <a:lnTo>
                    <a:pt x="97" y="402"/>
                  </a:lnTo>
                  <a:lnTo>
                    <a:pt x="107" y="408"/>
                  </a:lnTo>
                  <a:lnTo>
                    <a:pt x="114" y="414"/>
                  </a:lnTo>
                  <a:lnTo>
                    <a:pt x="124" y="418"/>
                  </a:lnTo>
                  <a:lnTo>
                    <a:pt x="135" y="423"/>
                  </a:lnTo>
                  <a:lnTo>
                    <a:pt x="145" y="425"/>
                  </a:lnTo>
                  <a:lnTo>
                    <a:pt x="154" y="431"/>
                  </a:lnTo>
                  <a:lnTo>
                    <a:pt x="164" y="433"/>
                  </a:lnTo>
                  <a:lnTo>
                    <a:pt x="175" y="435"/>
                  </a:lnTo>
                  <a:lnTo>
                    <a:pt x="187" y="437"/>
                  </a:lnTo>
                  <a:lnTo>
                    <a:pt x="196" y="439"/>
                  </a:lnTo>
                  <a:lnTo>
                    <a:pt x="208" y="441"/>
                  </a:lnTo>
                  <a:lnTo>
                    <a:pt x="221" y="441"/>
                  </a:lnTo>
                  <a:lnTo>
                    <a:pt x="230" y="441"/>
                  </a:lnTo>
                  <a:lnTo>
                    <a:pt x="242" y="439"/>
                  </a:lnTo>
                  <a:lnTo>
                    <a:pt x="253" y="437"/>
                  </a:lnTo>
                  <a:lnTo>
                    <a:pt x="263" y="435"/>
                  </a:lnTo>
                  <a:lnTo>
                    <a:pt x="274" y="433"/>
                  </a:lnTo>
                  <a:lnTo>
                    <a:pt x="285" y="431"/>
                  </a:lnTo>
                  <a:lnTo>
                    <a:pt x="295" y="425"/>
                  </a:lnTo>
                  <a:lnTo>
                    <a:pt x="304" y="423"/>
                  </a:lnTo>
                  <a:lnTo>
                    <a:pt x="314" y="418"/>
                  </a:lnTo>
                  <a:lnTo>
                    <a:pt x="325" y="414"/>
                  </a:lnTo>
                  <a:lnTo>
                    <a:pt x="333" y="408"/>
                  </a:lnTo>
                  <a:lnTo>
                    <a:pt x="343" y="402"/>
                  </a:lnTo>
                  <a:lnTo>
                    <a:pt x="350" y="397"/>
                  </a:lnTo>
                  <a:lnTo>
                    <a:pt x="358" y="391"/>
                  </a:lnTo>
                  <a:lnTo>
                    <a:pt x="375" y="376"/>
                  </a:lnTo>
                  <a:lnTo>
                    <a:pt x="388" y="359"/>
                  </a:lnTo>
                  <a:lnTo>
                    <a:pt x="396" y="351"/>
                  </a:lnTo>
                  <a:lnTo>
                    <a:pt x="401" y="341"/>
                  </a:lnTo>
                  <a:lnTo>
                    <a:pt x="407" y="334"/>
                  </a:lnTo>
                  <a:lnTo>
                    <a:pt x="413" y="326"/>
                  </a:lnTo>
                  <a:lnTo>
                    <a:pt x="417" y="317"/>
                  </a:lnTo>
                  <a:lnTo>
                    <a:pt x="422" y="305"/>
                  </a:lnTo>
                  <a:lnTo>
                    <a:pt x="424" y="296"/>
                  </a:lnTo>
                  <a:lnTo>
                    <a:pt x="430" y="284"/>
                  </a:lnTo>
                  <a:lnTo>
                    <a:pt x="432" y="275"/>
                  </a:lnTo>
                  <a:lnTo>
                    <a:pt x="434" y="265"/>
                  </a:lnTo>
                  <a:lnTo>
                    <a:pt x="436" y="254"/>
                  </a:lnTo>
                  <a:lnTo>
                    <a:pt x="438" y="244"/>
                  </a:lnTo>
                  <a:lnTo>
                    <a:pt x="439" y="231"/>
                  </a:lnTo>
                  <a:lnTo>
                    <a:pt x="439" y="219"/>
                  </a:lnTo>
                  <a:lnTo>
                    <a:pt x="439" y="210"/>
                  </a:lnTo>
                  <a:lnTo>
                    <a:pt x="438" y="197"/>
                  </a:lnTo>
                  <a:lnTo>
                    <a:pt x="436" y="187"/>
                  </a:lnTo>
                  <a:lnTo>
                    <a:pt x="434" y="176"/>
                  </a:lnTo>
                  <a:lnTo>
                    <a:pt x="432" y="164"/>
                  </a:lnTo>
                  <a:lnTo>
                    <a:pt x="430" y="155"/>
                  </a:lnTo>
                  <a:lnTo>
                    <a:pt x="424" y="145"/>
                  </a:lnTo>
                  <a:lnTo>
                    <a:pt x="422" y="136"/>
                  </a:lnTo>
                  <a:lnTo>
                    <a:pt x="417" y="124"/>
                  </a:lnTo>
                  <a:lnTo>
                    <a:pt x="413" y="115"/>
                  </a:lnTo>
                  <a:lnTo>
                    <a:pt x="407" y="105"/>
                  </a:lnTo>
                  <a:lnTo>
                    <a:pt x="401" y="97"/>
                  </a:lnTo>
                  <a:lnTo>
                    <a:pt x="396" y="90"/>
                  </a:lnTo>
                  <a:lnTo>
                    <a:pt x="388" y="82"/>
                  </a:lnTo>
                  <a:lnTo>
                    <a:pt x="375" y="65"/>
                  </a:lnTo>
                  <a:lnTo>
                    <a:pt x="358" y="50"/>
                  </a:lnTo>
                  <a:lnTo>
                    <a:pt x="350" y="44"/>
                  </a:lnTo>
                  <a:lnTo>
                    <a:pt x="343" y="38"/>
                  </a:lnTo>
                  <a:lnTo>
                    <a:pt x="333" y="33"/>
                  </a:lnTo>
                  <a:lnTo>
                    <a:pt x="325" y="27"/>
                  </a:lnTo>
                  <a:lnTo>
                    <a:pt x="314" y="23"/>
                  </a:lnTo>
                  <a:lnTo>
                    <a:pt x="304" y="17"/>
                  </a:lnTo>
                  <a:lnTo>
                    <a:pt x="295" y="15"/>
                  </a:lnTo>
                  <a:lnTo>
                    <a:pt x="285" y="10"/>
                  </a:lnTo>
                  <a:lnTo>
                    <a:pt x="274" y="8"/>
                  </a:lnTo>
                  <a:lnTo>
                    <a:pt x="263" y="6"/>
                  </a:lnTo>
                  <a:lnTo>
                    <a:pt x="253" y="4"/>
                  </a:lnTo>
                  <a:lnTo>
                    <a:pt x="242" y="2"/>
                  </a:lnTo>
                  <a:lnTo>
                    <a:pt x="230" y="0"/>
                  </a:lnTo>
                  <a:lnTo>
                    <a:pt x="221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Text Box 37"/>
            <p:cNvSpPr txBox="1">
              <a:spLocks noChangeArrowheads="1"/>
            </p:cNvSpPr>
            <p:nvPr/>
          </p:nvSpPr>
          <p:spPr bwMode="auto">
            <a:xfrm>
              <a:off x="4432" y="5966"/>
              <a:ext cx="407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S3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62" name="Text Box 38"/>
            <p:cNvSpPr txBox="1">
              <a:spLocks noChangeArrowheads="1"/>
            </p:cNvSpPr>
            <p:nvPr/>
          </p:nvSpPr>
          <p:spPr bwMode="auto">
            <a:xfrm>
              <a:off x="5494" y="5267"/>
              <a:ext cx="417" cy="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R1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63" name="Text Box 39"/>
            <p:cNvSpPr txBox="1">
              <a:spLocks noChangeArrowheads="1"/>
            </p:cNvSpPr>
            <p:nvPr/>
          </p:nvSpPr>
          <p:spPr bwMode="auto">
            <a:xfrm>
              <a:off x="6406" y="5267"/>
              <a:ext cx="417" cy="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R2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64" name="Text Box 40"/>
            <p:cNvSpPr txBox="1">
              <a:spLocks noChangeArrowheads="1"/>
            </p:cNvSpPr>
            <p:nvPr/>
          </p:nvSpPr>
          <p:spPr bwMode="auto">
            <a:xfrm>
              <a:off x="7391" y="4566"/>
              <a:ext cx="417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D1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65" name="Text Box 41"/>
            <p:cNvSpPr txBox="1">
              <a:spLocks noChangeArrowheads="1"/>
            </p:cNvSpPr>
            <p:nvPr/>
          </p:nvSpPr>
          <p:spPr bwMode="auto">
            <a:xfrm>
              <a:off x="7391" y="5267"/>
              <a:ext cx="417" cy="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D2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66" name="Text Box 42"/>
            <p:cNvSpPr txBox="1">
              <a:spLocks noChangeArrowheads="1"/>
            </p:cNvSpPr>
            <p:nvPr/>
          </p:nvSpPr>
          <p:spPr bwMode="auto">
            <a:xfrm>
              <a:off x="7391" y="5895"/>
              <a:ext cx="417" cy="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D3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67" name="Freeform 43"/>
            <p:cNvSpPr>
              <a:spLocks noChangeAspect="1"/>
            </p:cNvSpPr>
            <p:nvPr/>
          </p:nvSpPr>
          <p:spPr bwMode="auto">
            <a:xfrm>
              <a:off x="4432" y="5196"/>
              <a:ext cx="412" cy="379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186" y="2"/>
                </a:cxn>
                <a:cxn ang="0">
                  <a:pos x="165" y="6"/>
                </a:cxn>
                <a:cxn ang="0">
                  <a:pos x="146" y="11"/>
                </a:cxn>
                <a:cxn ang="0">
                  <a:pos x="125" y="21"/>
                </a:cxn>
                <a:cxn ang="0">
                  <a:pos x="106" y="30"/>
                </a:cxn>
                <a:cxn ang="0">
                  <a:pos x="89" y="44"/>
                </a:cxn>
                <a:cxn ang="0">
                  <a:pos x="64" y="63"/>
                </a:cxn>
                <a:cxn ang="0">
                  <a:pos x="45" y="88"/>
                </a:cxn>
                <a:cxn ang="0">
                  <a:pos x="32" y="105"/>
                </a:cxn>
                <a:cxn ang="0">
                  <a:pos x="22" y="124"/>
                </a:cxn>
                <a:cxn ang="0">
                  <a:pos x="15" y="143"/>
                </a:cxn>
                <a:cxn ang="0">
                  <a:pos x="7" y="164"/>
                </a:cxn>
                <a:cxn ang="0">
                  <a:pos x="3" y="185"/>
                </a:cxn>
                <a:cxn ang="0">
                  <a:pos x="1" y="208"/>
                </a:cxn>
                <a:cxn ang="0">
                  <a:pos x="1" y="231"/>
                </a:cxn>
                <a:cxn ang="0">
                  <a:pos x="3" y="253"/>
                </a:cxn>
                <a:cxn ang="0">
                  <a:pos x="7" y="273"/>
                </a:cxn>
                <a:cxn ang="0">
                  <a:pos x="15" y="295"/>
                </a:cxn>
                <a:cxn ang="0">
                  <a:pos x="22" y="314"/>
                </a:cxn>
                <a:cxn ang="0">
                  <a:pos x="32" y="334"/>
                </a:cxn>
                <a:cxn ang="0">
                  <a:pos x="45" y="351"/>
                </a:cxn>
                <a:cxn ang="0">
                  <a:pos x="64" y="374"/>
                </a:cxn>
                <a:cxn ang="0">
                  <a:pos x="89" y="395"/>
                </a:cxn>
                <a:cxn ang="0">
                  <a:pos x="106" y="406"/>
                </a:cxn>
                <a:cxn ang="0">
                  <a:pos x="125" y="417"/>
                </a:cxn>
                <a:cxn ang="0">
                  <a:pos x="146" y="425"/>
                </a:cxn>
                <a:cxn ang="0">
                  <a:pos x="165" y="433"/>
                </a:cxn>
                <a:cxn ang="0">
                  <a:pos x="186" y="435"/>
                </a:cxn>
                <a:cxn ang="0">
                  <a:pos x="209" y="438"/>
                </a:cxn>
                <a:cxn ang="0">
                  <a:pos x="231" y="438"/>
                </a:cxn>
                <a:cxn ang="0">
                  <a:pos x="252" y="435"/>
                </a:cxn>
                <a:cxn ang="0">
                  <a:pos x="275" y="433"/>
                </a:cxn>
                <a:cxn ang="0">
                  <a:pos x="294" y="425"/>
                </a:cxn>
                <a:cxn ang="0">
                  <a:pos x="315" y="417"/>
                </a:cxn>
                <a:cxn ang="0">
                  <a:pos x="332" y="406"/>
                </a:cxn>
                <a:cxn ang="0">
                  <a:pos x="351" y="395"/>
                </a:cxn>
                <a:cxn ang="0">
                  <a:pos x="374" y="374"/>
                </a:cxn>
                <a:cxn ang="0">
                  <a:pos x="395" y="351"/>
                </a:cxn>
                <a:cxn ang="0">
                  <a:pos x="406" y="334"/>
                </a:cxn>
                <a:cxn ang="0">
                  <a:pos x="418" y="314"/>
                </a:cxn>
                <a:cxn ang="0">
                  <a:pos x="425" y="295"/>
                </a:cxn>
                <a:cxn ang="0">
                  <a:pos x="431" y="273"/>
                </a:cxn>
                <a:cxn ang="0">
                  <a:pos x="437" y="253"/>
                </a:cxn>
                <a:cxn ang="0">
                  <a:pos x="439" y="231"/>
                </a:cxn>
                <a:cxn ang="0">
                  <a:pos x="439" y="208"/>
                </a:cxn>
                <a:cxn ang="0">
                  <a:pos x="437" y="185"/>
                </a:cxn>
                <a:cxn ang="0">
                  <a:pos x="431" y="164"/>
                </a:cxn>
                <a:cxn ang="0">
                  <a:pos x="425" y="143"/>
                </a:cxn>
                <a:cxn ang="0">
                  <a:pos x="418" y="124"/>
                </a:cxn>
                <a:cxn ang="0">
                  <a:pos x="406" y="105"/>
                </a:cxn>
                <a:cxn ang="0">
                  <a:pos x="395" y="88"/>
                </a:cxn>
                <a:cxn ang="0">
                  <a:pos x="374" y="63"/>
                </a:cxn>
                <a:cxn ang="0">
                  <a:pos x="351" y="44"/>
                </a:cxn>
                <a:cxn ang="0">
                  <a:pos x="332" y="30"/>
                </a:cxn>
                <a:cxn ang="0">
                  <a:pos x="315" y="21"/>
                </a:cxn>
                <a:cxn ang="0">
                  <a:pos x="294" y="11"/>
                </a:cxn>
                <a:cxn ang="0">
                  <a:pos x="275" y="6"/>
                </a:cxn>
                <a:cxn ang="0">
                  <a:pos x="252" y="2"/>
                </a:cxn>
                <a:cxn ang="0">
                  <a:pos x="231" y="0"/>
                </a:cxn>
              </a:cxnLst>
              <a:rect l="0" t="0" r="r" b="b"/>
              <a:pathLst>
                <a:path w="439" h="438">
                  <a:moveTo>
                    <a:pt x="220" y="0"/>
                  </a:moveTo>
                  <a:lnTo>
                    <a:pt x="209" y="0"/>
                  </a:lnTo>
                  <a:lnTo>
                    <a:pt x="197" y="2"/>
                  </a:lnTo>
                  <a:lnTo>
                    <a:pt x="186" y="2"/>
                  </a:lnTo>
                  <a:lnTo>
                    <a:pt x="176" y="4"/>
                  </a:lnTo>
                  <a:lnTo>
                    <a:pt x="165" y="6"/>
                  </a:lnTo>
                  <a:lnTo>
                    <a:pt x="154" y="9"/>
                  </a:lnTo>
                  <a:lnTo>
                    <a:pt x="146" y="11"/>
                  </a:lnTo>
                  <a:lnTo>
                    <a:pt x="135" y="17"/>
                  </a:lnTo>
                  <a:lnTo>
                    <a:pt x="125" y="21"/>
                  </a:lnTo>
                  <a:lnTo>
                    <a:pt x="115" y="27"/>
                  </a:lnTo>
                  <a:lnTo>
                    <a:pt x="106" y="30"/>
                  </a:lnTo>
                  <a:lnTo>
                    <a:pt x="96" y="36"/>
                  </a:lnTo>
                  <a:lnTo>
                    <a:pt x="89" y="44"/>
                  </a:lnTo>
                  <a:lnTo>
                    <a:pt x="81" y="50"/>
                  </a:lnTo>
                  <a:lnTo>
                    <a:pt x="64" y="63"/>
                  </a:lnTo>
                  <a:lnTo>
                    <a:pt x="51" y="80"/>
                  </a:lnTo>
                  <a:lnTo>
                    <a:pt x="45" y="88"/>
                  </a:lnTo>
                  <a:lnTo>
                    <a:pt x="39" y="95"/>
                  </a:lnTo>
                  <a:lnTo>
                    <a:pt x="32" y="105"/>
                  </a:lnTo>
                  <a:lnTo>
                    <a:pt x="28" y="114"/>
                  </a:lnTo>
                  <a:lnTo>
                    <a:pt x="22" y="124"/>
                  </a:lnTo>
                  <a:lnTo>
                    <a:pt x="19" y="133"/>
                  </a:lnTo>
                  <a:lnTo>
                    <a:pt x="15" y="143"/>
                  </a:lnTo>
                  <a:lnTo>
                    <a:pt x="11" y="154"/>
                  </a:lnTo>
                  <a:lnTo>
                    <a:pt x="7" y="164"/>
                  </a:lnTo>
                  <a:lnTo>
                    <a:pt x="5" y="173"/>
                  </a:lnTo>
                  <a:lnTo>
                    <a:pt x="3" y="185"/>
                  </a:lnTo>
                  <a:lnTo>
                    <a:pt x="1" y="196"/>
                  </a:lnTo>
                  <a:lnTo>
                    <a:pt x="1" y="208"/>
                  </a:lnTo>
                  <a:lnTo>
                    <a:pt x="0" y="219"/>
                  </a:lnTo>
                  <a:lnTo>
                    <a:pt x="1" y="231"/>
                  </a:lnTo>
                  <a:lnTo>
                    <a:pt x="1" y="240"/>
                  </a:lnTo>
                  <a:lnTo>
                    <a:pt x="3" y="253"/>
                  </a:lnTo>
                  <a:lnTo>
                    <a:pt x="5" y="263"/>
                  </a:lnTo>
                  <a:lnTo>
                    <a:pt x="7" y="273"/>
                  </a:lnTo>
                  <a:lnTo>
                    <a:pt x="11" y="284"/>
                  </a:lnTo>
                  <a:lnTo>
                    <a:pt x="15" y="295"/>
                  </a:lnTo>
                  <a:lnTo>
                    <a:pt x="19" y="303"/>
                  </a:lnTo>
                  <a:lnTo>
                    <a:pt x="22" y="314"/>
                  </a:lnTo>
                  <a:lnTo>
                    <a:pt x="28" y="324"/>
                  </a:lnTo>
                  <a:lnTo>
                    <a:pt x="32" y="334"/>
                  </a:lnTo>
                  <a:lnTo>
                    <a:pt x="39" y="341"/>
                  </a:lnTo>
                  <a:lnTo>
                    <a:pt x="45" y="351"/>
                  </a:lnTo>
                  <a:lnTo>
                    <a:pt x="51" y="358"/>
                  </a:lnTo>
                  <a:lnTo>
                    <a:pt x="64" y="374"/>
                  </a:lnTo>
                  <a:lnTo>
                    <a:pt x="81" y="389"/>
                  </a:lnTo>
                  <a:lnTo>
                    <a:pt x="89" y="395"/>
                  </a:lnTo>
                  <a:lnTo>
                    <a:pt x="96" y="402"/>
                  </a:lnTo>
                  <a:lnTo>
                    <a:pt x="106" y="406"/>
                  </a:lnTo>
                  <a:lnTo>
                    <a:pt x="115" y="412"/>
                  </a:lnTo>
                  <a:lnTo>
                    <a:pt x="125" y="417"/>
                  </a:lnTo>
                  <a:lnTo>
                    <a:pt x="135" y="421"/>
                  </a:lnTo>
                  <a:lnTo>
                    <a:pt x="146" y="425"/>
                  </a:lnTo>
                  <a:lnTo>
                    <a:pt x="154" y="429"/>
                  </a:lnTo>
                  <a:lnTo>
                    <a:pt x="165" y="433"/>
                  </a:lnTo>
                  <a:lnTo>
                    <a:pt x="176" y="435"/>
                  </a:lnTo>
                  <a:lnTo>
                    <a:pt x="186" y="435"/>
                  </a:lnTo>
                  <a:lnTo>
                    <a:pt x="197" y="436"/>
                  </a:lnTo>
                  <a:lnTo>
                    <a:pt x="209" y="438"/>
                  </a:lnTo>
                  <a:lnTo>
                    <a:pt x="220" y="438"/>
                  </a:lnTo>
                  <a:lnTo>
                    <a:pt x="231" y="438"/>
                  </a:lnTo>
                  <a:lnTo>
                    <a:pt x="243" y="436"/>
                  </a:lnTo>
                  <a:lnTo>
                    <a:pt x="252" y="435"/>
                  </a:lnTo>
                  <a:lnTo>
                    <a:pt x="264" y="435"/>
                  </a:lnTo>
                  <a:lnTo>
                    <a:pt x="275" y="433"/>
                  </a:lnTo>
                  <a:lnTo>
                    <a:pt x="285" y="429"/>
                  </a:lnTo>
                  <a:lnTo>
                    <a:pt x="294" y="425"/>
                  </a:lnTo>
                  <a:lnTo>
                    <a:pt x="306" y="421"/>
                  </a:lnTo>
                  <a:lnTo>
                    <a:pt x="315" y="417"/>
                  </a:lnTo>
                  <a:lnTo>
                    <a:pt x="325" y="412"/>
                  </a:lnTo>
                  <a:lnTo>
                    <a:pt x="332" y="406"/>
                  </a:lnTo>
                  <a:lnTo>
                    <a:pt x="342" y="402"/>
                  </a:lnTo>
                  <a:lnTo>
                    <a:pt x="351" y="395"/>
                  </a:lnTo>
                  <a:lnTo>
                    <a:pt x="359" y="389"/>
                  </a:lnTo>
                  <a:lnTo>
                    <a:pt x="374" y="374"/>
                  </a:lnTo>
                  <a:lnTo>
                    <a:pt x="389" y="358"/>
                  </a:lnTo>
                  <a:lnTo>
                    <a:pt x="395" y="351"/>
                  </a:lnTo>
                  <a:lnTo>
                    <a:pt x="401" y="341"/>
                  </a:lnTo>
                  <a:lnTo>
                    <a:pt x="406" y="334"/>
                  </a:lnTo>
                  <a:lnTo>
                    <a:pt x="412" y="324"/>
                  </a:lnTo>
                  <a:lnTo>
                    <a:pt x="418" y="314"/>
                  </a:lnTo>
                  <a:lnTo>
                    <a:pt x="422" y="303"/>
                  </a:lnTo>
                  <a:lnTo>
                    <a:pt x="425" y="295"/>
                  </a:lnTo>
                  <a:lnTo>
                    <a:pt x="429" y="284"/>
                  </a:lnTo>
                  <a:lnTo>
                    <a:pt x="431" y="273"/>
                  </a:lnTo>
                  <a:lnTo>
                    <a:pt x="435" y="263"/>
                  </a:lnTo>
                  <a:lnTo>
                    <a:pt x="437" y="253"/>
                  </a:lnTo>
                  <a:lnTo>
                    <a:pt x="439" y="240"/>
                  </a:lnTo>
                  <a:lnTo>
                    <a:pt x="439" y="231"/>
                  </a:lnTo>
                  <a:lnTo>
                    <a:pt x="439" y="219"/>
                  </a:lnTo>
                  <a:lnTo>
                    <a:pt x="439" y="208"/>
                  </a:lnTo>
                  <a:lnTo>
                    <a:pt x="439" y="196"/>
                  </a:lnTo>
                  <a:lnTo>
                    <a:pt x="437" y="185"/>
                  </a:lnTo>
                  <a:lnTo>
                    <a:pt x="435" y="173"/>
                  </a:lnTo>
                  <a:lnTo>
                    <a:pt x="431" y="164"/>
                  </a:lnTo>
                  <a:lnTo>
                    <a:pt x="429" y="154"/>
                  </a:lnTo>
                  <a:lnTo>
                    <a:pt x="425" y="143"/>
                  </a:lnTo>
                  <a:lnTo>
                    <a:pt x="422" y="133"/>
                  </a:lnTo>
                  <a:lnTo>
                    <a:pt x="418" y="124"/>
                  </a:lnTo>
                  <a:lnTo>
                    <a:pt x="412" y="114"/>
                  </a:lnTo>
                  <a:lnTo>
                    <a:pt x="406" y="105"/>
                  </a:lnTo>
                  <a:lnTo>
                    <a:pt x="401" y="95"/>
                  </a:lnTo>
                  <a:lnTo>
                    <a:pt x="395" y="88"/>
                  </a:lnTo>
                  <a:lnTo>
                    <a:pt x="389" y="80"/>
                  </a:lnTo>
                  <a:lnTo>
                    <a:pt x="374" y="63"/>
                  </a:lnTo>
                  <a:lnTo>
                    <a:pt x="359" y="50"/>
                  </a:lnTo>
                  <a:lnTo>
                    <a:pt x="351" y="44"/>
                  </a:lnTo>
                  <a:lnTo>
                    <a:pt x="342" y="36"/>
                  </a:lnTo>
                  <a:lnTo>
                    <a:pt x="332" y="30"/>
                  </a:lnTo>
                  <a:lnTo>
                    <a:pt x="325" y="27"/>
                  </a:lnTo>
                  <a:lnTo>
                    <a:pt x="315" y="21"/>
                  </a:lnTo>
                  <a:lnTo>
                    <a:pt x="306" y="17"/>
                  </a:lnTo>
                  <a:lnTo>
                    <a:pt x="294" y="11"/>
                  </a:lnTo>
                  <a:lnTo>
                    <a:pt x="285" y="9"/>
                  </a:lnTo>
                  <a:lnTo>
                    <a:pt x="275" y="6"/>
                  </a:lnTo>
                  <a:lnTo>
                    <a:pt x="264" y="4"/>
                  </a:lnTo>
                  <a:lnTo>
                    <a:pt x="252" y="2"/>
                  </a:lnTo>
                  <a:lnTo>
                    <a:pt x="243" y="2"/>
                  </a:lnTo>
                  <a:lnTo>
                    <a:pt x="231" y="0"/>
                  </a:lnTo>
                  <a:lnTo>
                    <a:pt x="220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Text Box 44"/>
            <p:cNvSpPr txBox="1">
              <a:spLocks noChangeArrowheads="1"/>
            </p:cNvSpPr>
            <p:nvPr/>
          </p:nvSpPr>
          <p:spPr bwMode="auto">
            <a:xfrm>
              <a:off x="4452" y="5254"/>
              <a:ext cx="40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S2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47" name="Content Placeholder 2"/>
          <p:cNvSpPr txBox="1">
            <a:spLocks/>
          </p:cNvSpPr>
          <p:nvPr/>
        </p:nvSpPr>
        <p:spPr>
          <a:xfrm>
            <a:off x="1629137" y="3652032"/>
            <a:ext cx="6664345" cy="7143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200" dirty="0" smtClean="0">
                <a:solidFill>
                  <a:srgbClr val="0000FF"/>
                </a:solidFill>
              </a:rPr>
              <a:t>S1, S2 and S3: SCTP senders and D1, D2, D3: receivers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R1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 and R2 Routers with FIFO and max. buffer 40 </a:t>
            </a:r>
            <a:r>
              <a:rPr kumimoji="0" lang="en-US" sz="2200" b="0" i="0" u="none" strike="noStrike" kern="1200" cap="none" spc="0" normalizeH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pkts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235165" y="4602352"/>
            <a:ext cx="8685427" cy="175399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5100" dirty="0" smtClean="0"/>
              <a:t>Our simulation captures three important aspects: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800" dirty="0" smtClean="0">
                <a:solidFill>
                  <a:srgbClr val="0000FF"/>
                </a:solidFill>
              </a:rPr>
              <a:t>Fairness among flows; router buffer dynamics and </a:t>
            </a:r>
            <a:r>
              <a:rPr lang="en-US" sz="3800" dirty="0" err="1" smtClean="0">
                <a:solidFill>
                  <a:srgbClr val="0000FF"/>
                </a:solidFill>
              </a:rPr>
              <a:t>cwnd</a:t>
            </a:r>
            <a:r>
              <a:rPr lang="en-US" sz="3800" dirty="0" smtClean="0">
                <a:solidFill>
                  <a:srgbClr val="0000FF"/>
                </a:solidFill>
              </a:rPr>
              <a:t> dynamics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800" dirty="0" smtClean="0">
                <a:solidFill>
                  <a:srgbClr val="0000FF"/>
                </a:solidFill>
              </a:rPr>
              <a:t>They are best suited to visualize the attack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800" dirty="0" smtClean="0">
                <a:solidFill>
                  <a:srgbClr val="0000FF"/>
                </a:solidFill>
              </a:rPr>
              <a:t>Highlights how these parameters are pushed to their extreme cases during the attack    </a:t>
            </a:r>
            <a:endParaRPr kumimoji="0" lang="en-US" sz="38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-24"/>
            <a:ext cx="9144000" cy="715962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Simulation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90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5846" y="692696"/>
            <a:ext cx="2513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</a:rPr>
              <a:t>CSIR-4PI and its </a:t>
            </a:r>
            <a:r>
              <a:rPr lang="en-US" sz="2000" b="1" dirty="0" smtClean="0">
                <a:solidFill>
                  <a:srgbClr val="0000FF"/>
                </a:solidFill>
              </a:rPr>
              <a:t>Cyber </a:t>
            </a:r>
            <a:endParaRPr lang="en-US" sz="2000" b="1" dirty="0" smtClean="0">
              <a:solidFill>
                <a:srgbClr val="0000FF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0000FF"/>
                </a:solidFill>
              </a:rPr>
              <a:t>Security</a:t>
            </a:r>
            <a:r>
              <a:rPr lang="en-US" sz="2000" b="1" dirty="0">
                <a:solidFill>
                  <a:srgbClr val="0000FF"/>
                </a:solidFill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</a:rPr>
              <a:t>Research</a:t>
            </a:r>
            <a:endParaRPr lang="en-US" sz="2000" b="1" dirty="0">
              <a:solidFill>
                <a:srgbClr val="0000FF"/>
              </a:solidFill>
            </a:endParaRPr>
          </a:p>
        </p:txBody>
      </p:sp>
      <p:pic>
        <p:nvPicPr>
          <p:cNvPr id="12" name="Content Placeholder 3" descr="DSC_0001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8" b="8598"/>
          <a:stretch>
            <a:fillRect/>
          </a:stretch>
        </p:blipFill>
        <p:spPr>
          <a:xfrm>
            <a:off x="638008" y="1386190"/>
            <a:ext cx="1647583" cy="1049854"/>
          </a:xfrm>
        </p:spPr>
      </p:pic>
      <p:sp>
        <p:nvSpPr>
          <p:cNvPr id="237" name="Rectangle 236"/>
          <p:cNvSpPr/>
          <p:nvPr/>
        </p:nvSpPr>
        <p:spPr>
          <a:xfrm>
            <a:off x="5823982" y="4823038"/>
            <a:ext cx="31405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000" b="1" dirty="0" smtClean="0">
                <a:solidFill>
                  <a:srgbClr val="0000FF"/>
                </a:solidFill>
              </a:rPr>
              <a:t>Robust Protocol </a:t>
            </a:r>
            <a:r>
              <a:rPr lang="en-US" sz="2000" b="1" dirty="0" smtClean="0">
                <a:solidFill>
                  <a:srgbClr val="0000FF"/>
                </a:solidFill>
              </a:rPr>
              <a:t>Design</a:t>
            </a:r>
          </a:p>
          <a:p>
            <a:pPr lvl="1" algn="ctr"/>
            <a:r>
              <a:rPr lang="en-US" sz="2000" b="1" dirty="0" smtClean="0">
                <a:solidFill>
                  <a:srgbClr val="0000FF"/>
                </a:solidFill>
              </a:rPr>
              <a:t>DESACK</a:t>
            </a:r>
            <a:endParaRPr lang="en-US" sz="2000" b="1" dirty="0" smtClean="0">
              <a:solidFill>
                <a:srgbClr val="0000FF"/>
              </a:solidFill>
            </a:endParaRPr>
          </a:p>
        </p:txBody>
      </p:sp>
      <p:sp>
        <p:nvSpPr>
          <p:cNvPr id="241" name="Rectangle 240"/>
          <p:cNvSpPr/>
          <p:nvPr/>
        </p:nvSpPr>
        <p:spPr>
          <a:xfrm>
            <a:off x="-180528" y="2298358"/>
            <a:ext cx="27363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b="1" dirty="0" smtClean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242" name="Title 1"/>
          <p:cNvSpPr txBox="1">
            <a:spLocks/>
          </p:cNvSpPr>
          <p:nvPr/>
        </p:nvSpPr>
        <p:spPr>
          <a:xfrm>
            <a:off x="0" y="-27384"/>
            <a:ext cx="9144000" cy="720080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200" b="1" dirty="0" smtClean="0">
                <a:solidFill>
                  <a:schemeClr val="bg1"/>
                </a:solidFill>
              </a:rPr>
              <a:t>Outline</a:t>
            </a:r>
            <a:endParaRPr lang="en-US" sz="4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127831" y="708443"/>
            <a:ext cx="3006080" cy="2050775"/>
            <a:chOff x="251520" y="2886625"/>
            <a:chExt cx="3006080" cy="2050775"/>
          </a:xfrm>
        </p:grpSpPr>
        <p:sp>
          <p:nvSpPr>
            <p:cNvPr id="25" name="Rectangle 24"/>
            <p:cNvSpPr/>
            <p:nvPr/>
          </p:nvSpPr>
          <p:spPr>
            <a:xfrm>
              <a:off x="251520" y="2886625"/>
              <a:ext cx="300608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FF"/>
                  </a:solidFill>
                </a:rPr>
                <a:t> </a:t>
              </a:r>
              <a:r>
                <a:rPr lang="en-US" sz="2000" b="1" dirty="0" err="1" smtClean="0">
                  <a:solidFill>
                    <a:srgbClr val="0000FF"/>
                  </a:solidFill>
                </a:rPr>
                <a:t>DDoS</a:t>
              </a:r>
              <a:r>
                <a:rPr lang="en-US" sz="2000" b="1" dirty="0" smtClean="0">
                  <a:solidFill>
                    <a:srgbClr val="0000FF"/>
                  </a:solidFill>
                </a:rPr>
                <a:t> attacks:  Some Trends and Observations</a:t>
              </a:r>
              <a:endParaRPr lang="en-US" sz="2000" b="1" dirty="0" smtClean="0">
                <a:solidFill>
                  <a:srgbClr val="0000FF"/>
                </a:solidFill>
              </a:endParaRPr>
            </a:p>
          </p:txBody>
        </p:sp>
        <p:graphicFrame>
          <p:nvGraphicFramePr>
            <p:cNvPr id="176" name="Chart 17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10552357"/>
                </p:ext>
              </p:extLst>
            </p:nvPr>
          </p:nvGraphicFramePr>
          <p:xfrm>
            <a:off x="576957" y="3562836"/>
            <a:ext cx="2013843" cy="13745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2" name="Group 1"/>
          <p:cNvGrpSpPr/>
          <p:nvPr/>
        </p:nvGrpSpPr>
        <p:grpSpPr>
          <a:xfrm>
            <a:off x="2956068" y="2697834"/>
            <a:ext cx="3200011" cy="2165462"/>
            <a:chOff x="5879184" y="2686885"/>
            <a:chExt cx="3200011" cy="2165462"/>
          </a:xfrm>
        </p:grpSpPr>
        <p:sp>
          <p:nvSpPr>
            <p:cNvPr id="234" name="Rectangle 233"/>
            <p:cNvSpPr/>
            <p:nvPr/>
          </p:nvSpPr>
          <p:spPr>
            <a:xfrm>
              <a:off x="5879184" y="2686885"/>
              <a:ext cx="320001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en-US" sz="2000" b="1" dirty="0" smtClean="0">
                  <a:solidFill>
                    <a:srgbClr val="0000FF"/>
                  </a:solidFill>
                </a:rPr>
                <a:t> </a:t>
              </a:r>
              <a:r>
                <a:rPr lang="en-US" sz="2000" b="1" dirty="0" smtClean="0">
                  <a:solidFill>
                    <a:srgbClr val="0000FF"/>
                  </a:solidFill>
                </a:rPr>
                <a:t>Feedback </a:t>
              </a:r>
              <a:r>
                <a:rPr lang="en-US" sz="2000" b="1" dirty="0">
                  <a:solidFill>
                    <a:srgbClr val="0000FF"/>
                  </a:solidFill>
                </a:rPr>
                <a:t>M</a:t>
              </a:r>
              <a:r>
                <a:rPr lang="en-US" sz="2000" b="1" dirty="0" smtClean="0">
                  <a:solidFill>
                    <a:srgbClr val="0000FF"/>
                  </a:solidFill>
                </a:rPr>
                <a:t>anipulation in SCTP and </a:t>
              </a:r>
              <a:r>
                <a:rPr lang="en-US" sz="2000" b="1" dirty="0" err="1" smtClean="0">
                  <a:solidFill>
                    <a:srgbClr val="0000FF"/>
                  </a:solidFill>
                </a:rPr>
                <a:t>DoS</a:t>
              </a:r>
              <a:r>
                <a:rPr lang="en-US" sz="2000" b="1" dirty="0" smtClean="0">
                  <a:solidFill>
                    <a:srgbClr val="0000FF"/>
                  </a:solidFill>
                </a:rPr>
                <a:t> Flood  </a:t>
              </a:r>
              <a:endParaRPr lang="en-US" sz="2000" b="1" dirty="0" smtClean="0">
                <a:solidFill>
                  <a:srgbClr val="0000FF"/>
                </a:solidFill>
              </a:endParaRPr>
            </a:p>
          </p:txBody>
        </p:sp>
        <p:pic>
          <p:nvPicPr>
            <p:cNvPr id="246" name="Picture 245" descr="FIG6-updated.eps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6782336" y="3116511"/>
              <a:ext cx="1463040" cy="2008632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3234217" y="4822445"/>
            <a:ext cx="3131840" cy="1698157"/>
            <a:chOff x="6763228" y="3216955"/>
            <a:chExt cx="3131840" cy="1698157"/>
          </a:xfrm>
        </p:grpSpPr>
        <p:sp>
          <p:nvSpPr>
            <p:cNvPr id="205" name="Rectangle 204"/>
            <p:cNvSpPr/>
            <p:nvPr/>
          </p:nvSpPr>
          <p:spPr>
            <a:xfrm>
              <a:off x="6763228" y="3216955"/>
              <a:ext cx="313184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FF"/>
                  </a:solidFill>
                </a:rPr>
                <a:t>SCTP Packet Traces during Attack  </a:t>
              </a:r>
              <a:endParaRPr lang="en-US" sz="2000" b="1" dirty="0" smtClean="0">
                <a:solidFill>
                  <a:srgbClr val="0000FF"/>
                </a:solidFill>
              </a:endParaRPr>
            </a:p>
          </p:txBody>
        </p:sp>
        <p:pic>
          <p:nvPicPr>
            <p:cNvPr id="247" name="Content Placeholder 6" descr="data-ack-attack-flow.png"/>
            <p:cNvPicPr>
              <a:picLocks noChangeAspect="1"/>
            </p:cNvPicPr>
            <p:nvPr/>
          </p:nvPicPr>
          <p:blipFill>
            <a:blip r:embed="rId6"/>
            <a:srcRect l="6667" t="5333" r="6667" b="4267"/>
            <a:stretch>
              <a:fillRect/>
            </a:stretch>
          </p:blipFill>
          <p:spPr>
            <a:xfrm>
              <a:off x="7573268" y="3881840"/>
              <a:ext cx="1584948" cy="1033272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290164" y="2720319"/>
            <a:ext cx="2677335" cy="2208084"/>
            <a:chOff x="6443349" y="722372"/>
            <a:chExt cx="2677335" cy="2208084"/>
          </a:xfrm>
        </p:grpSpPr>
        <p:sp>
          <p:nvSpPr>
            <p:cNvPr id="8" name="TextBox 7"/>
            <p:cNvSpPr txBox="1"/>
            <p:nvPr/>
          </p:nvSpPr>
          <p:spPr>
            <a:xfrm>
              <a:off x="6443349" y="722372"/>
              <a:ext cx="2677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FF"/>
                  </a:solidFill>
                </a:rPr>
                <a:t>Feedback manipulation </a:t>
              </a:r>
            </a:p>
            <a:p>
              <a:pPr algn="ctr"/>
              <a:r>
                <a:rPr lang="en-US" sz="2000" b="1" dirty="0" smtClean="0">
                  <a:solidFill>
                    <a:srgbClr val="0000FF"/>
                  </a:solidFill>
                </a:rPr>
                <a:t>Attack Simulation</a:t>
              </a:r>
              <a:endParaRPr lang="en-US" sz="2000" b="1" dirty="0" smtClean="0">
                <a:solidFill>
                  <a:srgbClr val="0000FF"/>
                </a:solidFill>
              </a:endParaRPr>
            </a:p>
          </p:txBody>
        </p:sp>
        <p:grpSp>
          <p:nvGrpSpPr>
            <p:cNvPr id="26" name="Group 2"/>
            <p:cNvGrpSpPr>
              <a:grpSpLocks noChangeAspect="1"/>
            </p:cNvGrpSpPr>
            <p:nvPr/>
          </p:nvGrpSpPr>
          <p:grpSpPr bwMode="auto">
            <a:xfrm>
              <a:off x="6518055" y="1430258"/>
              <a:ext cx="2508498" cy="1500198"/>
              <a:chOff x="4432" y="4497"/>
              <a:chExt cx="3442" cy="2059"/>
            </a:xfrm>
          </p:grpSpPr>
          <p:sp>
            <p:nvSpPr>
              <p:cNvPr id="27" name="AutoShape 3"/>
              <p:cNvSpPr>
                <a:spLocks noChangeAspect="1" noChangeArrowheads="1"/>
              </p:cNvSpPr>
              <p:nvPr/>
            </p:nvSpPr>
            <p:spPr bwMode="auto">
              <a:xfrm>
                <a:off x="4432" y="4497"/>
                <a:ext cx="3442" cy="205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4"/>
              <p:cNvSpPr>
                <a:spLocks noChangeAspect="1"/>
              </p:cNvSpPr>
              <p:nvPr/>
            </p:nvSpPr>
            <p:spPr bwMode="auto">
              <a:xfrm>
                <a:off x="4436" y="5951"/>
                <a:ext cx="412" cy="380"/>
              </a:xfrm>
              <a:custGeom>
                <a:avLst/>
                <a:gdLst/>
                <a:ahLst/>
                <a:cxnLst>
                  <a:cxn ang="0">
                    <a:pos x="209" y="0"/>
                  </a:cxn>
                  <a:cxn ang="0">
                    <a:pos x="186" y="2"/>
                  </a:cxn>
                  <a:cxn ang="0">
                    <a:pos x="165" y="6"/>
                  </a:cxn>
                  <a:cxn ang="0">
                    <a:pos x="146" y="11"/>
                  </a:cxn>
                  <a:cxn ang="0">
                    <a:pos x="125" y="21"/>
                  </a:cxn>
                  <a:cxn ang="0">
                    <a:pos x="106" y="30"/>
                  </a:cxn>
                  <a:cxn ang="0">
                    <a:pos x="89" y="44"/>
                  </a:cxn>
                  <a:cxn ang="0">
                    <a:pos x="64" y="63"/>
                  </a:cxn>
                  <a:cxn ang="0">
                    <a:pos x="45" y="88"/>
                  </a:cxn>
                  <a:cxn ang="0">
                    <a:pos x="32" y="105"/>
                  </a:cxn>
                  <a:cxn ang="0">
                    <a:pos x="22" y="124"/>
                  </a:cxn>
                  <a:cxn ang="0">
                    <a:pos x="15" y="143"/>
                  </a:cxn>
                  <a:cxn ang="0">
                    <a:pos x="7" y="164"/>
                  </a:cxn>
                  <a:cxn ang="0">
                    <a:pos x="3" y="185"/>
                  </a:cxn>
                  <a:cxn ang="0">
                    <a:pos x="1" y="208"/>
                  </a:cxn>
                  <a:cxn ang="0">
                    <a:pos x="1" y="231"/>
                  </a:cxn>
                  <a:cxn ang="0">
                    <a:pos x="3" y="253"/>
                  </a:cxn>
                  <a:cxn ang="0">
                    <a:pos x="7" y="273"/>
                  </a:cxn>
                  <a:cxn ang="0">
                    <a:pos x="15" y="295"/>
                  </a:cxn>
                  <a:cxn ang="0">
                    <a:pos x="22" y="314"/>
                  </a:cxn>
                  <a:cxn ang="0">
                    <a:pos x="32" y="334"/>
                  </a:cxn>
                  <a:cxn ang="0">
                    <a:pos x="45" y="351"/>
                  </a:cxn>
                  <a:cxn ang="0">
                    <a:pos x="64" y="374"/>
                  </a:cxn>
                  <a:cxn ang="0">
                    <a:pos x="89" y="395"/>
                  </a:cxn>
                  <a:cxn ang="0">
                    <a:pos x="106" y="406"/>
                  </a:cxn>
                  <a:cxn ang="0">
                    <a:pos x="125" y="417"/>
                  </a:cxn>
                  <a:cxn ang="0">
                    <a:pos x="146" y="425"/>
                  </a:cxn>
                  <a:cxn ang="0">
                    <a:pos x="165" y="433"/>
                  </a:cxn>
                  <a:cxn ang="0">
                    <a:pos x="186" y="435"/>
                  </a:cxn>
                  <a:cxn ang="0">
                    <a:pos x="209" y="438"/>
                  </a:cxn>
                  <a:cxn ang="0">
                    <a:pos x="231" y="438"/>
                  </a:cxn>
                  <a:cxn ang="0">
                    <a:pos x="252" y="435"/>
                  </a:cxn>
                  <a:cxn ang="0">
                    <a:pos x="275" y="433"/>
                  </a:cxn>
                  <a:cxn ang="0">
                    <a:pos x="294" y="425"/>
                  </a:cxn>
                  <a:cxn ang="0">
                    <a:pos x="315" y="417"/>
                  </a:cxn>
                  <a:cxn ang="0">
                    <a:pos x="332" y="406"/>
                  </a:cxn>
                  <a:cxn ang="0">
                    <a:pos x="351" y="395"/>
                  </a:cxn>
                  <a:cxn ang="0">
                    <a:pos x="374" y="374"/>
                  </a:cxn>
                  <a:cxn ang="0">
                    <a:pos x="395" y="351"/>
                  </a:cxn>
                  <a:cxn ang="0">
                    <a:pos x="406" y="334"/>
                  </a:cxn>
                  <a:cxn ang="0">
                    <a:pos x="418" y="314"/>
                  </a:cxn>
                  <a:cxn ang="0">
                    <a:pos x="425" y="295"/>
                  </a:cxn>
                  <a:cxn ang="0">
                    <a:pos x="431" y="273"/>
                  </a:cxn>
                  <a:cxn ang="0">
                    <a:pos x="437" y="253"/>
                  </a:cxn>
                  <a:cxn ang="0">
                    <a:pos x="439" y="231"/>
                  </a:cxn>
                  <a:cxn ang="0">
                    <a:pos x="439" y="208"/>
                  </a:cxn>
                  <a:cxn ang="0">
                    <a:pos x="437" y="185"/>
                  </a:cxn>
                  <a:cxn ang="0">
                    <a:pos x="431" y="164"/>
                  </a:cxn>
                  <a:cxn ang="0">
                    <a:pos x="425" y="143"/>
                  </a:cxn>
                  <a:cxn ang="0">
                    <a:pos x="418" y="124"/>
                  </a:cxn>
                  <a:cxn ang="0">
                    <a:pos x="406" y="105"/>
                  </a:cxn>
                  <a:cxn ang="0">
                    <a:pos x="395" y="88"/>
                  </a:cxn>
                  <a:cxn ang="0">
                    <a:pos x="374" y="63"/>
                  </a:cxn>
                  <a:cxn ang="0">
                    <a:pos x="351" y="44"/>
                  </a:cxn>
                  <a:cxn ang="0">
                    <a:pos x="332" y="30"/>
                  </a:cxn>
                  <a:cxn ang="0">
                    <a:pos x="315" y="21"/>
                  </a:cxn>
                  <a:cxn ang="0">
                    <a:pos x="294" y="11"/>
                  </a:cxn>
                  <a:cxn ang="0">
                    <a:pos x="275" y="6"/>
                  </a:cxn>
                  <a:cxn ang="0">
                    <a:pos x="252" y="2"/>
                  </a:cxn>
                  <a:cxn ang="0">
                    <a:pos x="231" y="0"/>
                  </a:cxn>
                </a:cxnLst>
                <a:rect l="0" t="0" r="r" b="b"/>
                <a:pathLst>
                  <a:path w="439" h="438">
                    <a:moveTo>
                      <a:pt x="220" y="0"/>
                    </a:moveTo>
                    <a:lnTo>
                      <a:pt x="209" y="0"/>
                    </a:lnTo>
                    <a:lnTo>
                      <a:pt x="197" y="2"/>
                    </a:lnTo>
                    <a:lnTo>
                      <a:pt x="186" y="2"/>
                    </a:lnTo>
                    <a:lnTo>
                      <a:pt x="176" y="4"/>
                    </a:lnTo>
                    <a:lnTo>
                      <a:pt x="165" y="6"/>
                    </a:lnTo>
                    <a:lnTo>
                      <a:pt x="154" y="9"/>
                    </a:lnTo>
                    <a:lnTo>
                      <a:pt x="146" y="11"/>
                    </a:lnTo>
                    <a:lnTo>
                      <a:pt x="135" y="17"/>
                    </a:lnTo>
                    <a:lnTo>
                      <a:pt x="125" y="21"/>
                    </a:lnTo>
                    <a:lnTo>
                      <a:pt x="115" y="27"/>
                    </a:lnTo>
                    <a:lnTo>
                      <a:pt x="106" y="30"/>
                    </a:lnTo>
                    <a:lnTo>
                      <a:pt x="96" y="36"/>
                    </a:lnTo>
                    <a:lnTo>
                      <a:pt x="89" y="44"/>
                    </a:lnTo>
                    <a:lnTo>
                      <a:pt x="81" y="50"/>
                    </a:lnTo>
                    <a:lnTo>
                      <a:pt x="64" y="63"/>
                    </a:lnTo>
                    <a:lnTo>
                      <a:pt x="51" y="80"/>
                    </a:lnTo>
                    <a:lnTo>
                      <a:pt x="45" y="88"/>
                    </a:lnTo>
                    <a:lnTo>
                      <a:pt x="39" y="95"/>
                    </a:lnTo>
                    <a:lnTo>
                      <a:pt x="32" y="105"/>
                    </a:lnTo>
                    <a:lnTo>
                      <a:pt x="28" y="114"/>
                    </a:lnTo>
                    <a:lnTo>
                      <a:pt x="22" y="124"/>
                    </a:lnTo>
                    <a:lnTo>
                      <a:pt x="19" y="133"/>
                    </a:lnTo>
                    <a:lnTo>
                      <a:pt x="15" y="143"/>
                    </a:lnTo>
                    <a:lnTo>
                      <a:pt x="11" y="154"/>
                    </a:lnTo>
                    <a:lnTo>
                      <a:pt x="7" y="164"/>
                    </a:lnTo>
                    <a:lnTo>
                      <a:pt x="5" y="173"/>
                    </a:lnTo>
                    <a:lnTo>
                      <a:pt x="3" y="185"/>
                    </a:lnTo>
                    <a:lnTo>
                      <a:pt x="1" y="196"/>
                    </a:lnTo>
                    <a:lnTo>
                      <a:pt x="1" y="208"/>
                    </a:lnTo>
                    <a:lnTo>
                      <a:pt x="0" y="219"/>
                    </a:lnTo>
                    <a:lnTo>
                      <a:pt x="1" y="231"/>
                    </a:lnTo>
                    <a:lnTo>
                      <a:pt x="1" y="240"/>
                    </a:lnTo>
                    <a:lnTo>
                      <a:pt x="3" y="253"/>
                    </a:lnTo>
                    <a:lnTo>
                      <a:pt x="5" y="263"/>
                    </a:lnTo>
                    <a:lnTo>
                      <a:pt x="7" y="273"/>
                    </a:lnTo>
                    <a:lnTo>
                      <a:pt x="11" y="284"/>
                    </a:lnTo>
                    <a:lnTo>
                      <a:pt x="15" y="295"/>
                    </a:lnTo>
                    <a:lnTo>
                      <a:pt x="19" y="303"/>
                    </a:lnTo>
                    <a:lnTo>
                      <a:pt x="22" y="314"/>
                    </a:lnTo>
                    <a:lnTo>
                      <a:pt x="28" y="324"/>
                    </a:lnTo>
                    <a:lnTo>
                      <a:pt x="32" y="334"/>
                    </a:lnTo>
                    <a:lnTo>
                      <a:pt x="39" y="341"/>
                    </a:lnTo>
                    <a:lnTo>
                      <a:pt x="45" y="351"/>
                    </a:lnTo>
                    <a:lnTo>
                      <a:pt x="51" y="358"/>
                    </a:lnTo>
                    <a:lnTo>
                      <a:pt x="64" y="374"/>
                    </a:lnTo>
                    <a:lnTo>
                      <a:pt x="81" y="389"/>
                    </a:lnTo>
                    <a:lnTo>
                      <a:pt x="89" y="395"/>
                    </a:lnTo>
                    <a:lnTo>
                      <a:pt x="96" y="402"/>
                    </a:lnTo>
                    <a:lnTo>
                      <a:pt x="106" y="406"/>
                    </a:lnTo>
                    <a:lnTo>
                      <a:pt x="115" y="412"/>
                    </a:lnTo>
                    <a:lnTo>
                      <a:pt x="125" y="417"/>
                    </a:lnTo>
                    <a:lnTo>
                      <a:pt x="135" y="421"/>
                    </a:lnTo>
                    <a:lnTo>
                      <a:pt x="146" y="425"/>
                    </a:lnTo>
                    <a:lnTo>
                      <a:pt x="154" y="429"/>
                    </a:lnTo>
                    <a:lnTo>
                      <a:pt x="165" y="433"/>
                    </a:lnTo>
                    <a:lnTo>
                      <a:pt x="176" y="435"/>
                    </a:lnTo>
                    <a:lnTo>
                      <a:pt x="186" y="435"/>
                    </a:lnTo>
                    <a:lnTo>
                      <a:pt x="197" y="436"/>
                    </a:lnTo>
                    <a:lnTo>
                      <a:pt x="209" y="438"/>
                    </a:lnTo>
                    <a:lnTo>
                      <a:pt x="220" y="438"/>
                    </a:lnTo>
                    <a:lnTo>
                      <a:pt x="231" y="438"/>
                    </a:lnTo>
                    <a:lnTo>
                      <a:pt x="243" y="436"/>
                    </a:lnTo>
                    <a:lnTo>
                      <a:pt x="252" y="435"/>
                    </a:lnTo>
                    <a:lnTo>
                      <a:pt x="264" y="435"/>
                    </a:lnTo>
                    <a:lnTo>
                      <a:pt x="275" y="433"/>
                    </a:lnTo>
                    <a:lnTo>
                      <a:pt x="285" y="429"/>
                    </a:lnTo>
                    <a:lnTo>
                      <a:pt x="294" y="425"/>
                    </a:lnTo>
                    <a:lnTo>
                      <a:pt x="306" y="421"/>
                    </a:lnTo>
                    <a:lnTo>
                      <a:pt x="315" y="417"/>
                    </a:lnTo>
                    <a:lnTo>
                      <a:pt x="325" y="412"/>
                    </a:lnTo>
                    <a:lnTo>
                      <a:pt x="332" y="406"/>
                    </a:lnTo>
                    <a:lnTo>
                      <a:pt x="342" y="402"/>
                    </a:lnTo>
                    <a:lnTo>
                      <a:pt x="351" y="395"/>
                    </a:lnTo>
                    <a:lnTo>
                      <a:pt x="359" y="389"/>
                    </a:lnTo>
                    <a:lnTo>
                      <a:pt x="374" y="374"/>
                    </a:lnTo>
                    <a:lnTo>
                      <a:pt x="389" y="358"/>
                    </a:lnTo>
                    <a:lnTo>
                      <a:pt x="395" y="351"/>
                    </a:lnTo>
                    <a:lnTo>
                      <a:pt x="401" y="341"/>
                    </a:lnTo>
                    <a:lnTo>
                      <a:pt x="406" y="334"/>
                    </a:lnTo>
                    <a:lnTo>
                      <a:pt x="412" y="324"/>
                    </a:lnTo>
                    <a:lnTo>
                      <a:pt x="418" y="314"/>
                    </a:lnTo>
                    <a:lnTo>
                      <a:pt x="422" y="303"/>
                    </a:lnTo>
                    <a:lnTo>
                      <a:pt x="425" y="295"/>
                    </a:lnTo>
                    <a:lnTo>
                      <a:pt x="429" y="284"/>
                    </a:lnTo>
                    <a:lnTo>
                      <a:pt x="431" y="273"/>
                    </a:lnTo>
                    <a:lnTo>
                      <a:pt x="435" y="263"/>
                    </a:lnTo>
                    <a:lnTo>
                      <a:pt x="437" y="253"/>
                    </a:lnTo>
                    <a:lnTo>
                      <a:pt x="439" y="240"/>
                    </a:lnTo>
                    <a:lnTo>
                      <a:pt x="439" y="231"/>
                    </a:lnTo>
                    <a:lnTo>
                      <a:pt x="439" y="219"/>
                    </a:lnTo>
                    <a:lnTo>
                      <a:pt x="439" y="208"/>
                    </a:lnTo>
                    <a:lnTo>
                      <a:pt x="439" y="196"/>
                    </a:lnTo>
                    <a:lnTo>
                      <a:pt x="437" y="185"/>
                    </a:lnTo>
                    <a:lnTo>
                      <a:pt x="435" y="173"/>
                    </a:lnTo>
                    <a:lnTo>
                      <a:pt x="431" y="164"/>
                    </a:lnTo>
                    <a:lnTo>
                      <a:pt x="429" y="154"/>
                    </a:lnTo>
                    <a:lnTo>
                      <a:pt x="425" y="143"/>
                    </a:lnTo>
                    <a:lnTo>
                      <a:pt x="422" y="133"/>
                    </a:lnTo>
                    <a:lnTo>
                      <a:pt x="418" y="124"/>
                    </a:lnTo>
                    <a:lnTo>
                      <a:pt x="412" y="114"/>
                    </a:lnTo>
                    <a:lnTo>
                      <a:pt x="406" y="105"/>
                    </a:lnTo>
                    <a:lnTo>
                      <a:pt x="401" y="95"/>
                    </a:lnTo>
                    <a:lnTo>
                      <a:pt x="395" y="88"/>
                    </a:lnTo>
                    <a:lnTo>
                      <a:pt x="389" y="80"/>
                    </a:lnTo>
                    <a:lnTo>
                      <a:pt x="374" y="63"/>
                    </a:lnTo>
                    <a:lnTo>
                      <a:pt x="359" y="50"/>
                    </a:lnTo>
                    <a:lnTo>
                      <a:pt x="351" y="44"/>
                    </a:lnTo>
                    <a:lnTo>
                      <a:pt x="342" y="36"/>
                    </a:lnTo>
                    <a:lnTo>
                      <a:pt x="332" y="30"/>
                    </a:lnTo>
                    <a:lnTo>
                      <a:pt x="325" y="27"/>
                    </a:lnTo>
                    <a:lnTo>
                      <a:pt x="315" y="21"/>
                    </a:lnTo>
                    <a:lnTo>
                      <a:pt x="306" y="17"/>
                    </a:lnTo>
                    <a:lnTo>
                      <a:pt x="294" y="11"/>
                    </a:lnTo>
                    <a:lnTo>
                      <a:pt x="285" y="9"/>
                    </a:lnTo>
                    <a:lnTo>
                      <a:pt x="275" y="6"/>
                    </a:lnTo>
                    <a:lnTo>
                      <a:pt x="264" y="4"/>
                    </a:lnTo>
                    <a:lnTo>
                      <a:pt x="252" y="2"/>
                    </a:lnTo>
                    <a:lnTo>
                      <a:pt x="243" y="2"/>
                    </a:lnTo>
                    <a:lnTo>
                      <a:pt x="231" y="0"/>
                    </a:lnTo>
                    <a:lnTo>
                      <a:pt x="220" y="0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5"/>
              <p:cNvSpPr>
                <a:spLocks noChangeAspect="1"/>
              </p:cNvSpPr>
              <p:nvPr/>
            </p:nvSpPr>
            <p:spPr bwMode="auto">
              <a:xfrm>
                <a:off x="4436" y="4497"/>
                <a:ext cx="412" cy="379"/>
              </a:xfrm>
              <a:custGeom>
                <a:avLst/>
                <a:gdLst/>
                <a:ahLst/>
                <a:cxnLst>
                  <a:cxn ang="0">
                    <a:pos x="209" y="0"/>
                  </a:cxn>
                  <a:cxn ang="0">
                    <a:pos x="186" y="3"/>
                  </a:cxn>
                  <a:cxn ang="0">
                    <a:pos x="165" y="5"/>
                  </a:cxn>
                  <a:cxn ang="0">
                    <a:pos x="146" y="13"/>
                  </a:cxn>
                  <a:cxn ang="0">
                    <a:pos x="125" y="21"/>
                  </a:cxn>
                  <a:cxn ang="0">
                    <a:pos x="106" y="32"/>
                  </a:cxn>
                  <a:cxn ang="0">
                    <a:pos x="89" y="43"/>
                  </a:cxn>
                  <a:cxn ang="0">
                    <a:pos x="64" y="64"/>
                  </a:cxn>
                  <a:cxn ang="0">
                    <a:pos x="45" y="87"/>
                  </a:cxn>
                  <a:cxn ang="0">
                    <a:pos x="32" y="104"/>
                  </a:cxn>
                  <a:cxn ang="0">
                    <a:pos x="22" y="125"/>
                  </a:cxn>
                  <a:cxn ang="0">
                    <a:pos x="15" y="143"/>
                  </a:cxn>
                  <a:cxn ang="0">
                    <a:pos x="7" y="165"/>
                  </a:cxn>
                  <a:cxn ang="0">
                    <a:pos x="3" y="185"/>
                  </a:cxn>
                  <a:cxn ang="0">
                    <a:pos x="1" y="207"/>
                  </a:cxn>
                  <a:cxn ang="0">
                    <a:pos x="1" y="230"/>
                  </a:cxn>
                  <a:cxn ang="0">
                    <a:pos x="3" y="253"/>
                  </a:cxn>
                  <a:cxn ang="0">
                    <a:pos x="7" y="274"/>
                  </a:cxn>
                  <a:cxn ang="0">
                    <a:pos x="15" y="295"/>
                  </a:cxn>
                  <a:cxn ang="0">
                    <a:pos x="22" y="314"/>
                  </a:cxn>
                  <a:cxn ang="0">
                    <a:pos x="32" y="333"/>
                  </a:cxn>
                  <a:cxn ang="0">
                    <a:pos x="45" y="350"/>
                  </a:cxn>
                  <a:cxn ang="0">
                    <a:pos x="64" y="375"/>
                  </a:cxn>
                  <a:cxn ang="0">
                    <a:pos x="89" y="394"/>
                  </a:cxn>
                  <a:cxn ang="0">
                    <a:pos x="106" y="408"/>
                  </a:cxn>
                  <a:cxn ang="0">
                    <a:pos x="125" y="417"/>
                  </a:cxn>
                  <a:cxn ang="0">
                    <a:pos x="146" y="427"/>
                  </a:cxn>
                  <a:cxn ang="0">
                    <a:pos x="165" y="432"/>
                  </a:cxn>
                  <a:cxn ang="0">
                    <a:pos x="186" y="436"/>
                  </a:cxn>
                  <a:cxn ang="0">
                    <a:pos x="209" y="438"/>
                  </a:cxn>
                  <a:cxn ang="0">
                    <a:pos x="231" y="438"/>
                  </a:cxn>
                  <a:cxn ang="0">
                    <a:pos x="252" y="436"/>
                  </a:cxn>
                  <a:cxn ang="0">
                    <a:pos x="275" y="432"/>
                  </a:cxn>
                  <a:cxn ang="0">
                    <a:pos x="294" y="427"/>
                  </a:cxn>
                  <a:cxn ang="0">
                    <a:pos x="315" y="417"/>
                  </a:cxn>
                  <a:cxn ang="0">
                    <a:pos x="332" y="408"/>
                  </a:cxn>
                  <a:cxn ang="0">
                    <a:pos x="351" y="394"/>
                  </a:cxn>
                  <a:cxn ang="0">
                    <a:pos x="374" y="375"/>
                  </a:cxn>
                  <a:cxn ang="0">
                    <a:pos x="395" y="350"/>
                  </a:cxn>
                  <a:cxn ang="0">
                    <a:pos x="406" y="333"/>
                  </a:cxn>
                  <a:cxn ang="0">
                    <a:pos x="418" y="314"/>
                  </a:cxn>
                  <a:cxn ang="0">
                    <a:pos x="425" y="295"/>
                  </a:cxn>
                  <a:cxn ang="0">
                    <a:pos x="431" y="274"/>
                  </a:cxn>
                  <a:cxn ang="0">
                    <a:pos x="437" y="253"/>
                  </a:cxn>
                  <a:cxn ang="0">
                    <a:pos x="439" y="230"/>
                  </a:cxn>
                  <a:cxn ang="0">
                    <a:pos x="439" y="207"/>
                  </a:cxn>
                  <a:cxn ang="0">
                    <a:pos x="437" y="185"/>
                  </a:cxn>
                  <a:cxn ang="0">
                    <a:pos x="431" y="165"/>
                  </a:cxn>
                  <a:cxn ang="0">
                    <a:pos x="425" y="143"/>
                  </a:cxn>
                  <a:cxn ang="0">
                    <a:pos x="418" y="125"/>
                  </a:cxn>
                  <a:cxn ang="0">
                    <a:pos x="406" y="104"/>
                  </a:cxn>
                  <a:cxn ang="0">
                    <a:pos x="395" y="87"/>
                  </a:cxn>
                  <a:cxn ang="0">
                    <a:pos x="374" y="64"/>
                  </a:cxn>
                  <a:cxn ang="0">
                    <a:pos x="351" y="43"/>
                  </a:cxn>
                  <a:cxn ang="0">
                    <a:pos x="332" y="32"/>
                  </a:cxn>
                  <a:cxn ang="0">
                    <a:pos x="315" y="21"/>
                  </a:cxn>
                  <a:cxn ang="0">
                    <a:pos x="294" y="13"/>
                  </a:cxn>
                  <a:cxn ang="0">
                    <a:pos x="275" y="5"/>
                  </a:cxn>
                  <a:cxn ang="0">
                    <a:pos x="252" y="3"/>
                  </a:cxn>
                  <a:cxn ang="0">
                    <a:pos x="231" y="0"/>
                  </a:cxn>
                </a:cxnLst>
                <a:rect l="0" t="0" r="r" b="b"/>
                <a:pathLst>
                  <a:path w="439" h="438">
                    <a:moveTo>
                      <a:pt x="220" y="0"/>
                    </a:moveTo>
                    <a:lnTo>
                      <a:pt x="209" y="0"/>
                    </a:lnTo>
                    <a:lnTo>
                      <a:pt x="197" y="2"/>
                    </a:lnTo>
                    <a:lnTo>
                      <a:pt x="186" y="3"/>
                    </a:lnTo>
                    <a:lnTo>
                      <a:pt x="176" y="3"/>
                    </a:lnTo>
                    <a:lnTo>
                      <a:pt x="165" y="5"/>
                    </a:lnTo>
                    <a:lnTo>
                      <a:pt x="154" y="9"/>
                    </a:lnTo>
                    <a:lnTo>
                      <a:pt x="146" y="13"/>
                    </a:lnTo>
                    <a:lnTo>
                      <a:pt x="135" y="17"/>
                    </a:lnTo>
                    <a:lnTo>
                      <a:pt x="125" y="21"/>
                    </a:lnTo>
                    <a:lnTo>
                      <a:pt x="115" y="26"/>
                    </a:lnTo>
                    <a:lnTo>
                      <a:pt x="106" y="32"/>
                    </a:lnTo>
                    <a:lnTo>
                      <a:pt x="96" y="36"/>
                    </a:lnTo>
                    <a:lnTo>
                      <a:pt x="89" y="43"/>
                    </a:lnTo>
                    <a:lnTo>
                      <a:pt x="81" y="49"/>
                    </a:lnTo>
                    <a:lnTo>
                      <a:pt x="64" y="64"/>
                    </a:lnTo>
                    <a:lnTo>
                      <a:pt x="51" y="80"/>
                    </a:lnTo>
                    <a:lnTo>
                      <a:pt x="45" y="87"/>
                    </a:lnTo>
                    <a:lnTo>
                      <a:pt x="39" y="97"/>
                    </a:lnTo>
                    <a:lnTo>
                      <a:pt x="32" y="104"/>
                    </a:lnTo>
                    <a:lnTo>
                      <a:pt x="28" y="114"/>
                    </a:lnTo>
                    <a:lnTo>
                      <a:pt x="22" y="125"/>
                    </a:lnTo>
                    <a:lnTo>
                      <a:pt x="19" y="135"/>
                    </a:lnTo>
                    <a:lnTo>
                      <a:pt x="15" y="143"/>
                    </a:lnTo>
                    <a:lnTo>
                      <a:pt x="11" y="154"/>
                    </a:lnTo>
                    <a:lnTo>
                      <a:pt x="7" y="165"/>
                    </a:lnTo>
                    <a:lnTo>
                      <a:pt x="5" y="175"/>
                    </a:lnTo>
                    <a:lnTo>
                      <a:pt x="3" y="185"/>
                    </a:lnTo>
                    <a:lnTo>
                      <a:pt x="1" y="198"/>
                    </a:lnTo>
                    <a:lnTo>
                      <a:pt x="1" y="207"/>
                    </a:lnTo>
                    <a:lnTo>
                      <a:pt x="0" y="219"/>
                    </a:lnTo>
                    <a:lnTo>
                      <a:pt x="1" y="230"/>
                    </a:lnTo>
                    <a:lnTo>
                      <a:pt x="1" y="242"/>
                    </a:lnTo>
                    <a:lnTo>
                      <a:pt x="3" y="253"/>
                    </a:lnTo>
                    <a:lnTo>
                      <a:pt x="5" y="265"/>
                    </a:lnTo>
                    <a:lnTo>
                      <a:pt x="7" y="274"/>
                    </a:lnTo>
                    <a:lnTo>
                      <a:pt x="11" y="284"/>
                    </a:lnTo>
                    <a:lnTo>
                      <a:pt x="15" y="295"/>
                    </a:lnTo>
                    <a:lnTo>
                      <a:pt x="19" y="305"/>
                    </a:lnTo>
                    <a:lnTo>
                      <a:pt x="22" y="314"/>
                    </a:lnTo>
                    <a:lnTo>
                      <a:pt x="28" y="324"/>
                    </a:lnTo>
                    <a:lnTo>
                      <a:pt x="32" y="333"/>
                    </a:lnTo>
                    <a:lnTo>
                      <a:pt x="39" y="343"/>
                    </a:lnTo>
                    <a:lnTo>
                      <a:pt x="45" y="350"/>
                    </a:lnTo>
                    <a:lnTo>
                      <a:pt x="51" y="358"/>
                    </a:lnTo>
                    <a:lnTo>
                      <a:pt x="64" y="375"/>
                    </a:lnTo>
                    <a:lnTo>
                      <a:pt x="81" y="389"/>
                    </a:lnTo>
                    <a:lnTo>
                      <a:pt x="89" y="394"/>
                    </a:lnTo>
                    <a:lnTo>
                      <a:pt x="96" y="402"/>
                    </a:lnTo>
                    <a:lnTo>
                      <a:pt x="106" y="408"/>
                    </a:lnTo>
                    <a:lnTo>
                      <a:pt x="115" y="411"/>
                    </a:lnTo>
                    <a:lnTo>
                      <a:pt x="125" y="417"/>
                    </a:lnTo>
                    <a:lnTo>
                      <a:pt x="135" y="421"/>
                    </a:lnTo>
                    <a:lnTo>
                      <a:pt x="146" y="427"/>
                    </a:lnTo>
                    <a:lnTo>
                      <a:pt x="154" y="429"/>
                    </a:lnTo>
                    <a:lnTo>
                      <a:pt x="165" y="432"/>
                    </a:lnTo>
                    <a:lnTo>
                      <a:pt x="176" y="434"/>
                    </a:lnTo>
                    <a:lnTo>
                      <a:pt x="186" y="436"/>
                    </a:lnTo>
                    <a:lnTo>
                      <a:pt x="197" y="436"/>
                    </a:lnTo>
                    <a:lnTo>
                      <a:pt x="209" y="438"/>
                    </a:lnTo>
                    <a:lnTo>
                      <a:pt x="220" y="438"/>
                    </a:lnTo>
                    <a:lnTo>
                      <a:pt x="231" y="438"/>
                    </a:lnTo>
                    <a:lnTo>
                      <a:pt x="243" y="436"/>
                    </a:lnTo>
                    <a:lnTo>
                      <a:pt x="252" y="436"/>
                    </a:lnTo>
                    <a:lnTo>
                      <a:pt x="264" y="434"/>
                    </a:lnTo>
                    <a:lnTo>
                      <a:pt x="275" y="432"/>
                    </a:lnTo>
                    <a:lnTo>
                      <a:pt x="285" y="429"/>
                    </a:lnTo>
                    <a:lnTo>
                      <a:pt x="294" y="427"/>
                    </a:lnTo>
                    <a:lnTo>
                      <a:pt x="306" y="421"/>
                    </a:lnTo>
                    <a:lnTo>
                      <a:pt x="315" y="417"/>
                    </a:lnTo>
                    <a:lnTo>
                      <a:pt x="325" y="411"/>
                    </a:lnTo>
                    <a:lnTo>
                      <a:pt x="332" y="408"/>
                    </a:lnTo>
                    <a:lnTo>
                      <a:pt x="342" y="402"/>
                    </a:lnTo>
                    <a:lnTo>
                      <a:pt x="351" y="394"/>
                    </a:lnTo>
                    <a:lnTo>
                      <a:pt x="359" y="389"/>
                    </a:lnTo>
                    <a:lnTo>
                      <a:pt x="374" y="375"/>
                    </a:lnTo>
                    <a:lnTo>
                      <a:pt x="389" y="358"/>
                    </a:lnTo>
                    <a:lnTo>
                      <a:pt x="395" y="350"/>
                    </a:lnTo>
                    <a:lnTo>
                      <a:pt x="401" y="343"/>
                    </a:lnTo>
                    <a:lnTo>
                      <a:pt x="406" y="333"/>
                    </a:lnTo>
                    <a:lnTo>
                      <a:pt x="412" y="324"/>
                    </a:lnTo>
                    <a:lnTo>
                      <a:pt x="418" y="314"/>
                    </a:lnTo>
                    <a:lnTo>
                      <a:pt x="422" y="305"/>
                    </a:lnTo>
                    <a:lnTo>
                      <a:pt x="425" y="295"/>
                    </a:lnTo>
                    <a:lnTo>
                      <a:pt x="429" y="284"/>
                    </a:lnTo>
                    <a:lnTo>
                      <a:pt x="431" y="274"/>
                    </a:lnTo>
                    <a:lnTo>
                      <a:pt x="435" y="265"/>
                    </a:lnTo>
                    <a:lnTo>
                      <a:pt x="437" y="253"/>
                    </a:lnTo>
                    <a:lnTo>
                      <a:pt x="439" y="242"/>
                    </a:lnTo>
                    <a:lnTo>
                      <a:pt x="439" y="230"/>
                    </a:lnTo>
                    <a:lnTo>
                      <a:pt x="439" y="219"/>
                    </a:lnTo>
                    <a:lnTo>
                      <a:pt x="439" y="207"/>
                    </a:lnTo>
                    <a:lnTo>
                      <a:pt x="439" y="198"/>
                    </a:lnTo>
                    <a:lnTo>
                      <a:pt x="437" y="185"/>
                    </a:lnTo>
                    <a:lnTo>
                      <a:pt x="435" y="175"/>
                    </a:lnTo>
                    <a:lnTo>
                      <a:pt x="431" y="165"/>
                    </a:lnTo>
                    <a:lnTo>
                      <a:pt x="429" y="154"/>
                    </a:lnTo>
                    <a:lnTo>
                      <a:pt x="425" y="143"/>
                    </a:lnTo>
                    <a:lnTo>
                      <a:pt x="422" y="135"/>
                    </a:lnTo>
                    <a:lnTo>
                      <a:pt x="418" y="125"/>
                    </a:lnTo>
                    <a:lnTo>
                      <a:pt x="412" y="114"/>
                    </a:lnTo>
                    <a:lnTo>
                      <a:pt x="406" y="104"/>
                    </a:lnTo>
                    <a:lnTo>
                      <a:pt x="401" y="97"/>
                    </a:lnTo>
                    <a:lnTo>
                      <a:pt x="395" y="87"/>
                    </a:lnTo>
                    <a:lnTo>
                      <a:pt x="389" y="80"/>
                    </a:lnTo>
                    <a:lnTo>
                      <a:pt x="374" y="64"/>
                    </a:lnTo>
                    <a:lnTo>
                      <a:pt x="359" y="49"/>
                    </a:lnTo>
                    <a:lnTo>
                      <a:pt x="351" y="43"/>
                    </a:lnTo>
                    <a:lnTo>
                      <a:pt x="342" y="36"/>
                    </a:lnTo>
                    <a:lnTo>
                      <a:pt x="332" y="32"/>
                    </a:lnTo>
                    <a:lnTo>
                      <a:pt x="325" y="26"/>
                    </a:lnTo>
                    <a:lnTo>
                      <a:pt x="315" y="21"/>
                    </a:lnTo>
                    <a:lnTo>
                      <a:pt x="306" y="17"/>
                    </a:lnTo>
                    <a:lnTo>
                      <a:pt x="294" y="13"/>
                    </a:lnTo>
                    <a:lnTo>
                      <a:pt x="285" y="9"/>
                    </a:lnTo>
                    <a:lnTo>
                      <a:pt x="275" y="5"/>
                    </a:lnTo>
                    <a:lnTo>
                      <a:pt x="264" y="3"/>
                    </a:lnTo>
                    <a:lnTo>
                      <a:pt x="252" y="3"/>
                    </a:lnTo>
                    <a:lnTo>
                      <a:pt x="243" y="2"/>
                    </a:lnTo>
                    <a:lnTo>
                      <a:pt x="231" y="0"/>
                    </a:lnTo>
                    <a:lnTo>
                      <a:pt x="220" y="0"/>
                    </a:lnTo>
                  </a:path>
                </a:pathLst>
              </a:custGeom>
              <a:noFill/>
              <a:ln w="22225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6"/>
              <p:cNvSpPr>
                <a:spLocks noChangeAspect="1"/>
              </p:cNvSpPr>
              <p:nvPr/>
            </p:nvSpPr>
            <p:spPr bwMode="auto">
              <a:xfrm>
                <a:off x="5464" y="5208"/>
                <a:ext cx="411" cy="379"/>
              </a:xfrm>
              <a:custGeom>
                <a:avLst/>
                <a:gdLst/>
                <a:ahLst/>
                <a:cxnLst>
                  <a:cxn ang="0">
                    <a:pos x="207" y="0"/>
                  </a:cxn>
                  <a:cxn ang="0">
                    <a:pos x="186" y="4"/>
                  </a:cxn>
                  <a:cxn ang="0">
                    <a:pos x="165" y="6"/>
                  </a:cxn>
                  <a:cxn ang="0">
                    <a:pos x="144" y="14"/>
                  </a:cxn>
                  <a:cxn ang="0">
                    <a:pos x="123" y="23"/>
                  </a:cxn>
                  <a:cxn ang="0">
                    <a:pos x="106" y="33"/>
                  </a:cxn>
                  <a:cxn ang="0">
                    <a:pos x="89" y="44"/>
                  </a:cxn>
                  <a:cxn ang="0">
                    <a:pos x="64" y="65"/>
                  </a:cxn>
                  <a:cxn ang="0">
                    <a:pos x="43" y="88"/>
                  </a:cxn>
                  <a:cxn ang="0">
                    <a:pos x="32" y="105"/>
                  </a:cxn>
                  <a:cxn ang="0">
                    <a:pos x="21" y="124"/>
                  </a:cxn>
                  <a:cxn ang="0">
                    <a:pos x="13" y="145"/>
                  </a:cxn>
                  <a:cxn ang="0">
                    <a:pos x="7" y="166"/>
                  </a:cxn>
                  <a:cxn ang="0">
                    <a:pos x="2" y="185"/>
                  </a:cxn>
                  <a:cxn ang="0">
                    <a:pos x="2" y="210"/>
                  </a:cxn>
                  <a:cxn ang="0">
                    <a:pos x="2" y="231"/>
                  </a:cxn>
                  <a:cxn ang="0">
                    <a:pos x="2" y="254"/>
                  </a:cxn>
                  <a:cxn ang="0">
                    <a:pos x="7" y="275"/>
                  </a:cxn>
                  <a:cxn ang="0">
                    <a:pos x="13" y="296"/>
                  </a:cxn>
                  <a:cxn ang="0">
                    <a:pos x="21" y="317"/>
                  </a:cxn>
                  <a:cxn ang="0">
                    <a:pos x="32" y="334"/>
                  </a:cxn>
                  <a:cxn ang="0">
                    <a:pos x="43" y="351"/>
                  </a:cxn>
                  <a:cxn ang="0">
                    <a:pos x="64" y="374"/>
                  </a:cxn>
                  <a:cxn ang="0">
                    <a:pos x="89" y="397"/>
                  </a:cxn>
                  <a:cxn ang="0">
                    <a:pos x="106" y="408"/>
                  </a:cxn>
                  <a:cxn ang="0">
                    <a:pos x="123" y="418"/>
                  </a:cxn>
                  <a:cxn ang="0">
                    <a:pos x="144" y="425"/>
                  </a:cxn>
                  <a:cxn ang="0">
                    <a:pos x="165" y="433"/>
                  </a:cxn>
                  <a:cxn ang="0">
                    <a:pos x="186" y="437"/>
                  </a:cxn>
                  <a:cxn ang="0">
                    <a:pos x="207" y="439"/>
                  </a:cxn>
                  <a:cxn ang="0">
                    <a:pos x="230" y="439"/>
                  </a:cxn>
                  <a:cxn ang="0">
                    <a:pos x="253" y="437"/>
                  </a:cxn>
                  <a:cxn ang="0">
                    <a:pos x="273" y="433"/>
                  </a:cxn>
                  <a:cxn ang="0">
                    <a:pos x="294" y="425"/>
                  </a:cxn>
                  <a:cxn ang="0">
                    <a:pos x="313" y="418"/>
                  </a:cxn>
                  <a:cxn ang="0">
                    <a:pos x="332" y="408"/>
                  </a:cxn>
                  <a:cxn ang="0">
                    <a:pos x="351" y="397"/>
                  </a:cxn>
                  <a:cxn ang="0">
                    <a:pos x="374" y="374"/>
                  </a:cxn>
                  <a:cxn ang="0">
                    <a:pos x="393" y="351"/>
                  </a:cxn>
                  <a:cxn ang="0">
                    <a:pos x="407" y="334"/>
                  </a:cxn>
                  <a:cxn ang="0">
                    <a:pos x="416" y="317"/>
                  </a:cxn>
                  <a:cxn ang="0">
                    <a:pos x="426" y="296"/>
                  </a:cxn>
                  <a:cxn ang="0">
                    <a:pos x="431" y="275"/>
                  </a:cxn>
                  <a:cxn ang="0">
                    <a:pos x="435" y="254"/>
                  </a:cxn>
                  <a:cxn ang="0">
                    <a:pos x="437" y="231"/>
                  </a:cxn>
                  <a:cxn ang="0">
                    <a:pos x="437" y="210"/>
                  </a:cxn>
                  <a:cxn ang="0">
                    <a:pos x="435" y="185"/>
                  </a:cxn>
                  <a:cxn ang="0">
                    <a:pos x="431" y="166"/>
                  </a:cxn>
                  <a:cxn ang="0">
                    <a:pos x="426" y="145"/>
                  </a:cxn>
                  <a:cxn ang="0">
                    <a:pos x="416" y="124"/>
                  </a:cxn>
                  <a:cxn ang="0">
                    <a:pos x="407" y="105"/>
                  </a:cxn>
                  <a:cxn ang="0">
                    <a:pos x="393" y="88"/>
                  </a:cxn>
                  <a:cxn ang="0">
                    <a:pos x="374" y="65"/>
                  </a:cxn>
                  <a:cxn ang="0">
                    <a:pos x="351" y="44"/>
                  </a:cxn>
                  <a:cxn ang="0">
                    <a:pos x="332" y="33"/>
                  </a:cxn>
                  <a:cxn ang="0">
                    <a:pos x="313" y="23"/>
                  </a:cxn>
                  <a:cxn ang="0">
                    <a:pos x="294" y="14"/>
                  </a:cxn>
                  <a:cxn ang="0">
                    <a:pos x="273" y="6"/>
                  </a:cxn>
                  <a:cxn ang="0">
                    <a:pos x="253" y="4"/>
                  </a:cxn>
                  <a:cxn ang="0">
                    <a:pos x="230" y="0"/>
                  </a:cxn>
                </a:cxnLst>
                <a:rect l="0" t="0" r="r" b="b"/>
                <a:pathLst>
                  <a:path w="439" h="439">
                    <a:moveTo>
                      <a:pt x="220" y="0"/>
                    </a:moveTo>
                    <a:lnTo>
                      <a:pt x="207" y="0"/>
                    </a:lnTo>
                    <a:lnTo>
                      <a:pt x="197" y="2"/>
                    </a:lnTo>
                    <a:lnTo>
                      <a:pt x="186" y="4"/>
                    </a:lnTo>
                    <a:lnTo>
                      <a:pt x="175" y="6"/>
                    </a:lnTo>
                    <a:lnTo>
                      <a:pt x="165" y="6"/>
                    </a:lnTo>
                    <a:lnTo>
                      <a:pt x="154" y="10"/>
                    </a:lnTo>
                    <a:lnTo>
                      <a:pt x="144" y="14"/>
                    </a:lnTo>
                    <a:lnTo>
                      <a:pt x="133" y="17"/>
                    </a:lnTo>
                    <a:lnTo>
                      <a:pt x="123" y="23"/>
                    </a:lnTo>
                    <a:lnTo>
                      <a:pt x="116" y="27"/>
                    </a:lnTo>
                    <a:lnTo>
                      <a:pt x="106" y="33"/>
                    </a:lnTo>
                    <a:lnTo>
                      <a:pt x="97" y="38"/>
                    </a:lnTo>
                    <a:lnTo>
                      <a:pt x="89" y="44"/>
                    </a:lnTo>
                    <a:lnTo>
                      <a:pt x="80" y="50"/>
                    </a:lnTo>
                    <a:lnTo>
                      <a:pt x="64" y="65"/>
                    </a:lnTo>
                    <a:lnTo>
                      <a:pt x="51" y="80"/>
                    </a:lnTo>
                    <a:lnTo>
                      <a:pt x="43" y="88"/>
                    </a:lnTo>
                    <a:lnTo>
                      <a:pt x="38" y="97"/>
                    </a:lnTo>
                    <a:lnTo>
                      <a:pt x="32" y="105"/>
                    </a:lnTo>
                    <a:lnTo>
                      <a:pt x="26" y="115"/>
                    </a:lnTo>
                    <a:lnTo>
                      <a:pt x="21" y="124"/>
                    </a:lnTo>
                    <a:lnTo>
                      <a:pt x="19" y="136"/>
                    </a:lnTo>
                    <a:lnTo>
                      <a:pt x="13" y="145"/>
                    </a:lnTo>
                    <a:lnTo>
                      <a:pt x="11" y="155"/>
                    </a:lnTo>
                    <a:lnTo>
                      <a:pt x="7" y="166"/>
                    </a:lnTo>
                    <a:lnTo>
                      <a:pt x="3" y="176"/>
                    </a:lnTo>
                    <a:lnTo>
                      <a:pt x="2" y="185"/>
                    </a:lnTo>
                    <a:lnTo>
                      <a:pt x="2" y="197"/>
                    </a:lnTo>
                    <a:lnTo>
                      <a:pt x="2" y="210"/>
                    </a:lnTo>
                    <a:lnTo>
                      <a:pt x="0" y="219"/>
                    </a:lnTo>
                    <a:lnTo>
                      <a:pt x="2" y="231"/>
                    </a:lnTo>
                    <a:lnTo>
                      <a:pt x="2" y="242"/>
                    </a:lnTo>
                    <a:lnTo>
                      <a:pt x="2" y="254"/>
                    </a:lnTo>
                    <a:lnTo>
                      <a:pt x="3" y="265"/>
                    </a:lnTo>
                    <a:lnTo>
                      <a:pt x="7" y="275"/>
                    </a:lnTo>
                    <a:lnTo>
                      <a:pt x="11" y="284"/>
                    </a:lnTo>
                    <a:lnTo>
                      <a:pt x="13" y="296"/>
                    </a:lnTo>
                    <a:lnTo>
                      <a:pt x="19" y="305"/>
                    </a:lnTo>
                    <a:lnTo>
                      <a:pt x="21" y="317"/>
                    </a:lnTo>
                    <a:lnTo>
                      <a:pt x="26" y="324"/>
                    </a:lnTo>
                    <a:lnTo>
                      <a:pt x="32" y="334"/>
                    </a:lnTo>
                    <a:lnTo>
                      <a:pt x="38" y="341"/>
                    </a:lnTo>
                    <a:lnTo>
                      <a:pt x="43" y="351"/>
                    </a:lnTo>
                    <a:lnTo>
                      <a:pt x="51" y="359"/>
                    </a:lnTo>
                    <a:lnTo>
                      <a:pt x="64" y="374"/>
                    </a:lnTo>
                    <a:lnTo>
                      <a:pt x="80" y="389"/>
                    </a:lnTo>
                    <a:lnTo>
                      <a:pt x="89" y="397"/>
                    </a:lnTo>
                    <a:lnTo>
                      <a:pt x="97" y="402"/>
                    </a:lnTo>
                    <a:lnTo>
                      <a:pt x="106" y="408"/>
                    </a:lnTo>
                    <a:lnTo>
                      <a:pt x="116" y="414"/>
                    </a:lnTo>
                    <a:lnTo>
                      <a:pt x="123" y="418"/>
                    </a:lnTo>
                    <a:lnTo>
                      <a:pt x="133" y="422"/>
                    </a:lnTo>
                    <a:lnTo>
                      <a:pt x="144" y="425"/>
                    </a:lnTo>
                    <a:lnTo>
                      <a:pt x="154" y="431"/>
                    </a:lnTo>
                    <a:lnTo>
                      <a:pt x="165" y="433"/>
                    </a:lnTo>
                    <a:lnTo>
                      <a:pt x="175" y="435"/>
                    </a:lnTo>
                    <a:lnTo>
                      <a:pt x="186" y="437"/>
                    </a:lnTo>
                    <a:lnTo>
                      <a:pt x="197" y="439"/>
                    </a:lnTo>
                    <a:lnTo>
                      <a:pt x="207" y="439"/>
                    </a:lnTo>
                    <a:lnTo>
                      <a:pt x="220" y="439"/>
                    </a:lnTo>
                    <a:lnTo>
                      <a:pt x="230" y="439"/>
                    </a:lnTo>
                    <a:lnTo>
                      <a:pt x="241" y="439"/>
                    </a:lnTo>
                    <a:lnTo>
                      <a:pt x="253" y="437"/>
                    </a:lnTo>
                    <a:lnTo>
                      <a:pt x="262" y="435"/>
                    </a:lnTo>
                    <a:lnTo>
                      <a:pt x="273" y="433"/>
                    </a:lnTo>
                    <a:lnTo>
                      <a:pt x="285" y="431"/>
                    </a:lnTo>
                    <a:lnTo>
                      <a:pt x="294" y="425"/>
                    </a:lnTo>
                    <a:lnTo>
                      <a:pt x="304" y="422"/>
                    </a:lnTo>
                    <a:lnTo>
                      <a:pt x="313" y="418"/>
                    </a:lnTo>
                    <a:lnTo>
                      <a:pt x="323" y="414"/>
                    </a:lnTo>
                    <a:lnTo>
                      <a:pt x="332" y="408"/>
                    </a:lnTo>
                    <a:lnTo>
                      <a:pt x="342" y="402"/>
                    </a:lnTo>
                    <a:lnTo>
                      <a:pt x="351" y="397"/>
                    </a:lnTo>
                    <a:lnTo>
                      <a:pt x="359" y="389"/>
                    </a:lnTo>
                    <a:lnTo>
                      <a:pt x="374" y="374"/>
                    </a:lnTo>
                    <a:lnTo>
                      <a:pt x="388" y="359"/>
                    </a:lnTo>
                    <a:lnTo>
                      <a:pt x="393" y="351"/>
                    </a:lnTo>
                    <a:lnTo>
                      <a:pt x="401" y="341"/>
                    </a:lnTo>
                    <a:lnTo>
                      <a:pt x="407" y="334"/>
                    </a:lnTo>
                    <a:lnTo>
                      <a:pt x="410" y="324"/>
                    </a:lnTo>
                    <a:lnTo>
                      <a:pt x="416" y="317"/>
                    </a:lnTo>
                    <a:lnTo>
                      <a:pt x="420" y="305"/>
                    </a:lnTo>
                    <a:lnTo>
                      <a:pt x="426" y="296"/>
                    </a:lnTo>
                    <a:lnTo>
                      <a:pt x="428" y="284"/>
                    </a:lnTo>
                    <a:lnTo>
                      <a:pt x="431" y="275"/>
                    </a:lnTo>
                    <a:lnTo>
                      <a:pt x="433" y="265"/>
                    </a:lnTo>
                    <a:lnTo>
                      <a:pt x="435" y="254"/>
                    </a:lnTo>
                    <a:lnTo>
                      <a:pt x="437" y="242"/>
                    </a:lnTo>
                    <a:lnTo>
                      <a:pt x="437" y="231"/>
                    </a:lnTo>
                    <a:lnTo>
                      <a:pt x="439" y="219"/>
                    </a:lnTo>
                    <a:lnTo>
                      <a:pt x="437" y="210"/>
                    </a:lnTo>
                    <a:lnTo>
                      <a:pt x="437" y="197"/>
                    </a:lnTo>
                    <a:lnTo>
                      <a:pt x="435" y="185"/>
                    </a:lnTo>
                    <a:lnTo>
                      <a:pt x="433" y="176"/>
                    </a:lnTo>
                    <a:lnTo>
                      <a:pt x="431" y="166"/>
                    </a:lnTo>
                    <a:lnTo>
                      <a:pt x="428" y="155"/>
                    </a:lnTo>
                    <a:lnTo>
                      <a:pt x="426" y="145"/>
                    </a:lnTo>
                    <a:lnTo>
                      <a:pt x="420" y="136"/>
                    </a:lnTo>
                    <a:lnTo>
                      <a:pt x="416" y="124"/>
                    </a:lnTo>
                    <a:lnTo>
                      <a:pt x="410" y="115"/>
                    </a:lnTo>
                    <a:lnTo>
                      <a:pt x="407" y="105"/>
                    </a:lnTo>
                    <a:lnTo>
                      <a:pt x="401" y="97"/>
                    </a:lnTo>
                    <a:lnTo>
                      <a:pt x="393" y="88"/>
                    </a:lnTo>
                    <a:lnTo>
                      <a:pt x="388" y="80"/>
                    </a:lnTo>
                    <a:lnTo>
                      <a:pt x="374" y="65"/>
                    </a:lnTo>
                    <a:lnTo>
                      <a:pt x="359" y="50"/>
                    </a:lnTo>
                    <a:lnTo>
                      <a:pt x="351" y="44"/>
                    </a:lnTo>
                    <a:lnTo>
                      <a:pt x="342" y="38"/>
                    </a:lnTo>
                    <a:lnTo>
                      <a:pt x="332" y="33"/>
                    </a:lnTo>
                    <a:lnTo>
                      <a:pt x="323" y="27"/>
                    </a:lnTo>
                    <a:lnTo>
                      <a:pt x="313" y="23"/>
                    </a:lnTo>
                    <a:lnTo>
                      <a:pt x="304" y="17"/>
                    </a:lnTo>
                    <a:lnTo>
                      <a:pt x="294" y="14"/>
                    </a:lnTo>
                    <a:lnTo>
                      <a:pt x="285" y="10"/>
                    </a:lnTo>
                    <a:lnTo>
                      <a:pt x="273" y="6"/>
                    </a:lnTo>
                    <a:lnTo>
                      <a:pt x="262" y="6"/>
                    </a:lnTo>
                    <a:lnTo>
                      <a:pt x="253" y="4"/>
                    </a:lnTo>
                    <a:lnTo>
                      <a:pt x="241" y="2"/>
                    </a:lnTo>
                    <a:lnTo>
                      <a:pt x="230" y="0"/>
                    </a:lnTo>
                    <a:lnTo>
                      <a:pt x="220" y="0"/>
                    </a:lnTo>
                  </a:path>
                </a:pathLst>
              </a:custGeom>
              <a:noFill/>
              <a:ln w="22225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7"/>
              <p:cNvSpPr>
                <a:spLocks noChangeAspect="1"/>
              </p:cNvSpPr>
              <p:nvPr/>
            </p:nvSpPr>
            <p:spPr bwMode="auto">
              <a:xfrm>
                <a:off x="6403" y="5208"/>
                <a:ext cx="410" cy="379"/>
              </a:xfrm>
              <a:custGeom>
                <a:avLst/>
                <a:gdLst/>
                <a:ahLst/>
                <a:cxnLst>
                  <a:cxn ang="0">
                    <a:pos x="209" y="0"/>
                  </a:cxn>
                  <a:cxn ang="0">
                    <a:pos x="188" y="4"/>
                  </a:cxn>
                  <a:cxn ang="0">
                    <a:pos x="165" y="6"/>
                  </a:cxn>
                  <a:cxn ang="0">
                    <a:pos x="146" y="14"/>
                  </a:cxn>
                  <a:cxn ang="0">
                    <a:pos x="125" y="23"/>
                  </a:cxn>
                  <a:cxn ang="0">
                    <a:pos x="106" y="33"/>
                  </a:cxn>
                  <a:cxn ang="0">
                    <a:pos x="89" y="44"/>
                  </a:cxn>
                  <a:cxn ang="0">
                    <a:pos x="66" y="65"/>
                  </a:cxn>
                  <a:cxn ang="0">
                    <a:pos x="45" y="88"/>
                  </a:cxn>
                  <a:cxn ang="0">
                    <a:pos x="32" y="105"/>
                  </a:cxn>
                  <a:cxn ang="0">
                    <a:pos x="23" y="124"/>
                  </a:cxn>
                  <a:cxn ang="0">
                    <a:pos x="15" y="145"/>
                  </a:cxn>
                  <a:cxn ang="0">
                    <a:pos x="9" y="166"/>
                  </a:cxn>
                  <a:cxn ang="0">
                    <a:pos x="4" y="185"/>
                  </a:cxn>
                  <a:cxn ang="0">
                    <a:pos x="0" y="210"/>
                  </a:cxn>
                  <a:cxn ang="0">
                    <a:pos x="0" y="231"/>
                  </a:cxn>
                  <a:cxn ang="0">
                    <a:pos x="4" y="254"/>
                  </a:cxn>
                  <a:cxn ang="0">
                    <a:pos x="9" y="275"/>
                  </a:cxn>
                  <a:cxn ang="0">
                    <a:pos x="15" y="296"/>
                  </a:cxn>
                  <a:cxn ang="0">
                    <a:pos x="23" y="317"/>
                  </a:cxn>
                  <a:cxn ang="0">
                    <a:pos x="32" y="334"/>
                  </a:cxn>
                  <a:cxn ang="0">
                    <a:pos x="45" y="351"/>
                  </a:cxn>
                  <a:cxn ang="0">
                    <a:pos x="66" y="376"/>
                  </a:cxn>
                  <a:cxn ang="0">
                    <a:pos x="89" y="397"/>
                  </a:cxn>
                  <a:cxn ang="0">
                    <a:pos x="106" y="408"/>
                  </a:cxn>
                  <a:cxn ang="0">
                    <a:pos x="125" y="418"/>
                  </a:cxn>
                  <a:cxn ang="0">
                    <a:pos x="146" y="427"/>
                  </a:cxn>
                  <a:cxn ang="0">
                    <a:pos x="165" y="433"/>
                  </a:cxn>
                  <a:cxn ang="0">
                    <a:pos x="188" y="439"/>
                  </a:cxn>
                  <a:cxn ang="0">
                    <a:pos x="209" y="439"/>
                  </a:cxn>
                  <a:cxn ang="0">
                    <a:pos x="232" y="439"/>
                  </a:cxn>
                  <a:cxn ang="0">
                    <a:pos x="253" y="439"/>
                  </a:cxn>
                  <a:cxn ang="0">
                    <a:pos x="275" y="433"/>
                  </a:cxn>
                  <a:cxn ang="0">
                    <a:pos x="294" y="427"/>
                  </a:cxn>
                  <a:cxn ang="0">
                    <a:pos x="315" y="418"/>
                  </a:cxn>
                  <a:cxn ang="0">
                    <a:pos x="334" y="408"/>
                  </a:cxn>
                  <a:cxn ang="0">
                    <a:pos x="350" y="397"/>
                  </a:cxn>
                  <a:cxn ang="0">
                    <a:pos x="374" y="376"/>
                  </a:cxn>
                  <a:cxn ang="0">
                    <a:pos x="395" y="351"/>
                  </a:cxn>
                  <a:cxn ang="0">
                    <a:pos x="407" y="334"/>
                  </a:cxn>
                  <a:cxn ang="0">
                    <a:pos x="416" y="317"/>
                  </a:cxn>
                  <a:cxn ang="0">
                    <a:pos x="426" y="296"/>
                  </a:cxn>
                  <a:cxn ang="0">
                    <a:pos x="431" y="275"/>
                  </a:cxn>
                  <a:cxn ang="0">
                    <a:pos x="437" y="254"/>
                  </a:cxn>
                  <a:cxn ang="0">
                    <a:pos x="439" y="231"/>
                  </a:cxn>
                  <a:cxn ang="0">
                    <a:pos x="439" y="210"/>
                  </a:cxn>
                  <a:cxn ang="0">
                    <a:pos x="437" y="185"/>
                  </a:cxn>
                  <a:cxn ang="0">
                    <a:pos x="431" y="166"/>
                  </a:cxn>
                  <a:cxn ang="0">
                    <a:pos x="426" y="145"/>
                  </a:cxn>
                  <a:cxn ang="0">
                    <a:pos x="416" y="124"/>
                  </a:cxn>
                  <a:cxn ang="0">
                    <a:pos x="407" y="105"/>
                  </a:cxn>
                  <a:cxn ang="0">
                    <a:pos x="395" y="88"/>
                  </a:cxn>
                  <a:cxn ang="0">
                    <a:pos x="374" y="65"/>
                  </a:cxn>
                  <a:cxn ang="0">
                    <a:pos x="350" y="44"/>
                  </a:cxn>
                  <a:cxn ang="0">
                    <a:pos x="334" y="33"/>
                  </a:cxn>
                  <a:cxn ang="0">
                    <a:pos x="315" y="23"/>
                  </a:cxn>
                  <a:cxn ang="0">
                    <a:pos x="294" y="14"/>
                  </a:cxn>
                  <a:cxn ang="0">
                    <a:pos x="275" y="6"/>
                  </a:cxn>
                  <a:cxn ang="0">
                    <a:pos x="253" y="4"/>
                  </a:cxn>
                  <a:cxn ang="0">
                    <a:pos x="232" y="0"/>
                  </a:cxn>
                </a:cxnLst>
                <a:rect l="0" t="0" r="r" b="b"/>
                <a:pathLst>
                  <a:path w="439" h="439">
                    <a:moveTo>
                      <a:pt x="220" y="0"/>
                    </a:moveTo>
                    <a:lnTo>
                      <a:pt x="209" y="0"/>
                    </a:lnTo>
                    <a:lnTo>
                      <a:pt x="197" y="2"/>
                    </a:lnTo>
                    <a:lnTo>
                      <a:pt x="188" y="4"/>
                    </a:lnTo>
                    <a:lnTo>
                      <a:pt x="177" y="6"/>
                    </a:lnTo>
                    <a:lnTo>
                      <a:pt x="165" y="6"/>
                    </a:lnTo>
                    <a:lnTo>
                      <a:pt x="156" y="10"/>
                    </a:lnTo>
                    <a:lnTo>
                      <a:pt x="146" y="14"/>
                    </a:lnTo>
                    <a:lnTo>
                      <a:pt x="135" y="17"/>
                    </a:lnTo>
                    <a:lnTo>
                      <a:pt x="125" y="23"/>
                    </a:lnTo>
                    <a:lnTo>
                      <a:pt x="116" y="27"/>
                    </a:lnTo>
                    <a:lnTo>
                      <a:pt x="106" y="33"/>
                    </a:lnTo>
                    <a:lnTo>
                      <a:pt x="99" y="38"/>
                    </a:lnTo>
                    <a:lnTo>
                      <a:pt x="89" y="44"/>
                    </a:lnTo>
                    <a:lnTo>
                      <a:pt x="81" y="50"/>
                    </a:lnTo>
                    <a:lnTo>
                      <a:pt x="66" y="65"/>
                    </a:lnTo>
                    <a:lnTo>
                      <a:pt x="51" y="80"/>
                    </a:lnTo>
                    <a:lnTo>
                      <a:pt x="45" y="88"/>
                    </a:lnTo>
                    <a:lnTo>
                      <a:pt x="40" y="97"/>
                    </a:lnTo>
                    <a:lnTo>
                      <a:pt x="32" y="105"/>
                    </a:lnTo>
                    <a:lnTo>
                      <a:pt x="26" y="115"/>
                    </a:lnTo>
                    <a:lnTo>
                      <a:pt x="23" y="124"/>
                    </a:lnTo>
                    <a:lnTo>
                      <a:pt x="17" y="136"/>
                    </a:lnTo>
                    <a:lnTo>
                      <a:pt x="15" y="145"/>
                    </a:lnTo>
                    <a:lnTo>
                      <a:pt x="11" y="155"/>
                    </a:lnTo>
                    <a:lnTo>
                      <a:pt x="9" y="166"/>
                    </a:lnTo>
                    <a:lnTo>
                      <a:pt x="5" y="176"/>
                    </a:lnTo>
                    <a:lnTo>
                      <a:pt x="4" y="185"/>
                    </a:lnTo>
                    <a:lnTo>
                      <a:pt x="2" y="197"/>
                    </a:lnTo>
                    <a:lnTo>
                      <a:pt x="0" y="210"/>
                    </a:lnTo>
                    <a:lnTo>
                      <a:pt x="0" y="219"/>
                    </a:lnTo>
                    <a:lnTo>
                      <a:pt x="0" y="231"/>
                    </a:lnTo>
                    <a:lnTo>
                      <a:pt x="2" y="242"/>
                    </a:lnTo>
                    <a:lnTo>
                      <a:pt x="4" y="254"/>
                    </a:lnTo>
                    <a:lnTo>
                      <a:pt x="5" y="265"/>
                    </a:lnTo>
                    <a:lnTo>
                      <a:pt x="9" y="275"/>
                    </a:lnTo>
                    <a:lnTo>
                      <a:pt x="11" y="284"/>
                    </a:lnTo>
                    <a:lnTo>
                      <a:pt x="15" y="296"/>
                    </a:lnTo>
                    <a:lnTo>
                      <a:pt x="17" y="305"/>
                    </a:lnTo>
                    <a:lnTo>
                      <a:pt x="23" y="317"/>
                    </a:lnTo>
                    <a:lnTo>
                      <a:pt x="26" y="324"/>
                    </a:lnTo>
                    <a:lnTo>
                      <a:pt x="32" y="334"/>
                    </a:lnTo>
                    <a:lnTo>
                      <a:pt x="40" y="341"/>
                    </a:lnTo>
                    <a:lnTo>
                      <a:pt x="45" y="351"/>
                    </a:lnTo>
                    <a:lnTo>
                      <a:pt x="51" y="359"/>
                    </a:lnTo>
                    <a:lnTo>
                      <a:pt x="66" y="376"/>
                    </a:lnTo>
                    <a:lnTo>
                      <a:pt x="81" y="389"/>
                    </a:lnTo>
                    <a:lnTo>
                      <a:pt x="89" y="397"/>
                    </a:lnTo>
                    <a:lnTo>
                      <a:pt x="99" y="402"/>
                    </a:lnTo>
                    <a:lnTo>
                      <a:pt x="106" y="408"/>
                    </a:lnTo>
                    <a:lnTo>
                      <a:pt x="116" y="414"/>
                    </a:lnTo>
                    <a:lnTo>
                      <a:pt x="125" y="418"/>
                    </a:lnTo>
                    <a:lnTo>
                      <a:pt x="135" y="422"/>
                    </a:lnTo>
                    <a:lnTo>
                      <a:pt x="146" y="427"/>
                    </a:lnTo>
                    <a:lnTo>
                      <a:pt x="156" y="431"/>
                    </a:lnTo>
                    <a:lnTo>
                      <a:pt x="165" y="433"/>
                    </a:lnTo>
                    <a:lnTo>
                      <a:pt x="177" y="435"/>
                    </a:lnTo>
                    <a:lnTo>
                      <a:pt x="188" y="439"/>
                    </a:lnTo>
                    <a:lnTo>
                      <a:pt x="197" y="439"/>
                    </a:lnTo>
                    <a:lnTo>
                      <a:pt x="209" y="439"/>
                    </a:lnTo>
                    <a:lnTo>
                      <a:pt x="220" y="439"/>
                    </a:lnTo>
                    <a:lnTo>
                      <a:pt x="232" y="439"/>
                    </a:lnTo>
                    <a:lnTo>
                      <a:pt x="243" y="439"/>
                    </a:lnTo>
                    <a:lnTo>
                      <a:pt x="253" y="439"/>
                    </a:lnTo>
                    <a:lnTo>
                      <a:pt x="264" y="435"/>
                    </a:lnTo>
                    <a:lnTo>
                      <a:pt x="275" y="433"/>
                    </a:lnTo>
                    <a:lnTo>
                      <a:pt x="285" y="431"/>
                    </a:lnTo>
                    <a:lnTo>
                      <a:pt x="294" y="427"/>
                    </a:lnTo>
                    <a:lnTo>
                      <a:pt x="306" y="422"/>
                    </a:lnTo>
                    <a:lnTo>
                      <a:pt x="315" y="418"/>
                    </a:lnTo>
                    <a:lnTo>
                      <a:pt x="325" y="414"/>
                    </a:lnTo>
                    <a:lnTo>
                      <a:pt x="334" y="408"/>
                    </a:lnTo>
                    <a:lnTo>
                      <a:pt x="342" y="402"/>
                    </a:lnTo>
                    <a:lnTo>
                      <a:pt x="350" y="397"/>
                    </a:lnTo>
                    <a:lnTo>
                      <a:pt x="359" y="389"/>
                    </a:lnTo>
                    <a:lnTo>
                      <a:pt x="374" y="376"/>
                    </a:lnTo>
                    <a:lnTo>
                      <a:pt x="390" y="359"/>
                    </a:lnTo>
                    <a:lnTo>
                      <a:pt x="395" y="351"/>
                    </a:lnTo>
                    <a:lnTo>
                      <a:pt x="401" y="341"/>
                    </a:lnTo>
                    <a:lnTo>
                      <a:pt x="407" y="334"/>
                    </a:lnTo>
                    <a:lnTo>
                      <a:pt x="412" y="324"/>
                    </a:lnTo>
                    <a:lnTo>
                      <a:pt x="416" y="317"/>
                    </a:lnTo>
                    <a:lnTo>
                      <a:pt x="422" y="305"/>
                    </a:lnTo>
                    <a:lnTo>
                      <a:pt x="426" y="296"/>
                    </a:lnTo>
                    <a:lnTo>
                      <a:pt x="429" y="284"/>
                    </a:lnTo>
                    <a:lnTo>
                      <a:pt x="431" y="275"/>
                    </a:lnTo>
                    <a:lnTo>
                      <a:pt x="435" y="265"/>
                    </a:lnTo>
                    <a:lnTo>
                      <a:pt x="437" y="254"/>
                    </a:lnTo>
                    <a:lnTo>
                      <a:pt x="439" y="242"/>
                    </a:lnTo>
                    <a:lnTo>
                      <a:pt x="439" y="231"/>
                    </a:lnTo>
                    <a:lnTo>
                      <a:pt x="439" y="219"/>
                    </a:lnTo>
                    <a:lnTo>
                      <a:pt x="439" y="210"/>
                    </a:lnTo>
                    <a:lnTo>
                      <a:pt x="439" y="197"/>
                    </a:lnTo>
                    <a:lnTo>
                      <a:pt x="437" y="185"/>
                    </a:lnTo>
                    <a:lnTo>
                      <a:pt x="435" y="176"/>
                    </a:lnTo>
                    <a:lnTo>
                      <a:pt x="431" y="166"/>
                    </a:lnTo>
                    <a:lnTo>
                      <a:pt x="429" y="155"/>
                    </a:lnTo>
                    <a:lnTo>
                      <a:pt x="426" y="145"/>
                    </a:lnTo>
                    <a:lnTo>
                      <a:pt x="422" y="136"/>
                    </a:lnTo>
                    <a:lnTo>
                      <a:pt x="416" y="124"/>
                    </a:lnTo>
                    <a:lnTo>
                      <a:pt x="412" y="115"/>
                    </a:lnTo>
                    <a:lnTo>
                      <a:pt x="407" y="105"/>
                    </a:lnTo>
                    <a:lnTo>
                      <a:pt x="401" y="97"/>
                    </a:lnTo>
                    <a:lnTo>
                      <a:pt x="395" y="88"/>
                    </a:lnTo>
                    <a:lnTo>
                      <a:pt x="390" y="80"/>
                    </a:lnTo>
                    <a:lnTo>
                      <a:pt x="374" y="65"/>
                    </a:lnTo>
                    <a:lnTo>
                      <a:pt x="359" y="50"/>
                    </a:lnTo>
                    <a:lnTo>
                      <a:pt x="350" y="44"/>
                    </a:lnTo>
                    <a:lnTo>
                      <a:pt x="342" y="38"/>
                    </a:lnTo>
                    <a:lnTo>
                      <a:pt x="334" y="33"/>
                    </a:lnTo>
                    <a:lnTo>
                      <a:pt x="325" y="27"/>
                    </a:lnTo>
                    <a:lnTo>
                      <a:pt x="315" y="23"/>
                    </a:lnTo>
                    <a:lnTo>
                      <a:pt x="306" y="17"/>
                    </a:lnTo>
                    <a:lnTo>
                      <a:pt x="294" y="14"/>
                    </a:lnTo>
                    <a:lnTo>
                      <a:pt x="285" y="10"/>
                    </a:lnTo>
                    <a:lnTo>
                      <a:pt x="275" y="6"/>
                    </a:lnTo>
                    <a:lnTo>
                      <a:pt x="264" y="6"/>
                    </a:lnTo>
                    <a:lnTo>
                      <a:pt x="253" y="4"/>
                    </a:lnTo>
                    <a:lnTo>
                      <a:pt x="243" y="2"/>
                    </a:lnTo>
                    <a:lnTo>
                      <a:pt x="232" y="0"/>
                    </a:lnTo>
                    <a:lnTo>
                      <a:pt x="220" y="0"/>
                    </a:lnTo>
                  </a:path>
                </a:pathLst>
              </a:custGeom>
              <a:noFill/>
              <a:ln w="22225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Line 8"/>
              <p:cNvSpPr>
                <a:spLocks noChangeAspect="1" noChangeShapeType="1"/>
              </p:cNvSpPr>
              <p:nvPr/>
            </p:nvSpPr>
            <p:spPr bwMode="auto">
              <a:xfrm>
                <a:off x="4787" y="4820"/>
                <a:ext cx="736" cy="445"/>
              </a:xfrm>
              <a:prstGeom prst="line">
                <a:avLst/>
              </a:prstGeom>
              <a:noFill/>
              <a:ln w="22225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9"/>
              <p:cNvSpPr>
                <a:spLocks noChangeAspect="1" noChangeShapeType="1"/>
              </p:cNvSpPr>
              <p:nvPr/>
            </p:nvSpPr>
            <p:spPr bwMode="auto">
              <a:xfrm flipV="1">
                <a:off x="4848" y="5397"/>
                <a:ext cx="616" cy="2"/>
              </a:xfrm>
              <a:prstGeom prst="line">
                <a:avLst/>
              </a:prstGeom>
              <a:noFill/>
              <a:ln w="22225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10"/>
              <p:cNvSpPr>
                <a:spLocks noChangeAspect="1" noChangeShapeType="1"/>
              </p:cNvSpPr>
              <p:nvPr/>
            </p:nvSpPr>
            <p:spPr bwMode="auto">
              <a:xfrm flipV="1">
                <a:off x="4848" y="5531"/>
                <a:ext cx="675" cy="610"/>
              </a:xfrm>
              <a:prstGeom prst="line">
                <a:avLst/>
              </a:prstGeom>
              <a:noFill/>
              <a:ln w="22225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Line 11"/>
              <p:cNvSpPr>
                <a:spLocks noChangeAspect="1" noChangeShapeType="1"/>
              </p:cNvSpPr>
              <p:nvPr/>
            </p:nvSpPr>
            <p:spPr bwMode="auto">
              <a:xfrm>
                <a:off x="5875" y="5397"/>
                <a:ext cx="528" cy="2"/>
              </a:xfrm>
              <a:prstGeom prst="line">
                <a:avLst/>
              </a:prstGeom>
              <a:noFill/>
              <a:ln w="22225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12"/>
              <p:cNvSpPr>
                <a:spLocks noChangeAspect="1" noChangeShapeType="1"/>
              </p:cNvSpPr>
              <p:nvPr/>
            </p:nvSpPr>
            <p:spPr bwMode="auto">
              <a:xfrm flipV="1">
                <a:off x="6754" y="4820"/>
                <a:ext cx="691" cy="445"/>
              </a:xfrm>
              <a:prstGeom prst="line">
                <a:avLst/>
              </a:prstGeom>
              <a:noFill/>
              <a:ln w="22225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Line 13"/>
              <p:cNvSpPr>
                <a:spLocks noChangeAspect="1" noChangeShapeType="1"/>
              </p:cNvSpPr>
              <p:nvPr/>
            </p:nvSpPr>
            <p:spPr bwMode="auto">
              <a:xfrm>
                <a:off x="6813" y="5397"/>
                <a:ext cx="573" cy="2"/>
              </a:xfrm>
              <a:prstGeom prst="line">
                <a:avLst/>
              </a:prstGeom>
              <a:noFill/>
              <a:ln w="22225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14"/>
              <p:cNvSpPr>
                <a:spLocks noChangeAspect="1" noChangeShapeType="1"/>
              </p:cNvSpPr>
              <p:nvPr/>
            </p:nvSpPr>
            <p:spPr bwMode="auto">
              <a:xfrm>
                <a:off x="6754" y="5531"/>
                <a:ext cx="691" cy="367"/>
              </a:xfrm>
              <a:prstGeom prst="line">
                <a:avLst/>
              </a:prstGeom>
              <a:noFill/>
              <a:ln w="22225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5"/>
              <p:cNvSpPr>
                <a:spLocks noChangeAspect="1"/>
              </p:cNvSpPr>
              <p:nvPr/>
            </p:nvSpPr>
            <p:spPr bwMode="auto">
              <a:xfrm>
                <a:off x="7386" y="4497"/>
                <a:ext cx="410" cy="379"/>
              </a:xfrm>
              <a:custGeom>
                <a:avLst/>
                <a:gdLst/>
                <a:ahLst/>
                <a:cxnLst>
                  <a:cxn ang="0">
                    <a:pos x="208" y="0"/>
                  </a:cxn>
                  <a:cxn ang="0">
                    <a:pos x="187" y="3"/>
                  </a:cxn>
                  <a:cxn ang="0">
                    <a:pos x="164" y="5"/>
                  </a:cxn>
                  <a:cxn ang="0">
                    <a:pos x="145" y="13"/>
                  </a:cxn>
                  <a:cxn ang="0">
                    <a:pos x="124" y="21"/>
                  </a:cxn>
                  <a:cxn ang="0">
                    <a:pos x="107" y="32"/>
                  </a:cxn>
                  <a:cxn ang="0">
                    <a:pos x="90" y="43"/>
                  </a:cxn>
                  <a:cxn ang="0">
                    <a:pos x="65" y="64"/>
                  </a:cxn>
                  <a:cxn ang="0">
                    <a:pos x="44" y="87"/>
                  </a:cxn>
                  <a:cxn ang="0">
                    <a:pos x="33" y="104"/>
                  </a:cxn>
                  <a:cxn ang="0">
                    <a:pos x="23" y="125"/>
                  </a:cxn>
                  <a:cxn ang="0">
                    <a:pos x="14" y="143"/>
                  </a:cxn>
                  <a:cxn ang="0">
                    <a:pos x="8" y="165"/>
                  </a:cxn>
                  <a:cxn ang="0">
                    <a:pos x="2" y="185"/>
                  </a:cxn>
                  <a:cxn ang="0">
                    <a:pos x="0" y="207"/>
                  </a:cxn>
                  <a:cxn ang="0">
                    <a:pos x="0" y="230"/>
                  </a:cxn>
                  <a:cxn ang="0">
                    <a:pos x="2" y="253"/>
                  </a:cxn>
                  <a:cxn ang="0">
                    <a:pos x="8" y="274"/>
                  </a:cxn>
                  <a:cxn ang="0">
                    <a:pos x="14" y="295"/>
                  </a:cxn>
                  <a:cxn ang="0">
                    <a:pos x="23" y="314"/>
                  </a:cxn>
                  <a:cxn ang="0">
                    <a:pos x="33" y="333"/>
                  </a:cxn>
                  <a:cxn ang="0">
                    <a:pos x="44" y="350"/>
                  </a:cxn>
                  <a:cxn ang="0">
                    <a:pos x="65" y="375"/>
                  </a:cxn>
                  <a:cxn ang="0">
                    <a:pos x="90" y="394"/>
                  </a:cxn>
                  <a:cxn ang="0">
                    <a:pos x="107" y="408"/>
                  </a:cxn>
                  <a:cxn ang="0">
                    <a:pos x="124" y="417"/>
                  </a:cxn>
                  <a:cxn ang="0">
                    <a:pos x="145" y="427"/>
                  </a:cxn>
                  <a:cxn ang="0">
                    <a:pos x="164" y="432"/>
                  </a:cxn>
                  <a:cxn ang="0">
                    <a:pos x="187" y="436"/>
                  </a:cxn>
                  <a:cxn ang="0">
                    <a:pos x="208" y="438"/>
                  </a:cxn>
                  <a:cxn ang="0">
                    <a:pos x="230" y="438"/>
                  </a:cxn>
                  <a:cxn ang="0">
                    <a:pos x="253" y="436"/>
                  </a:cxn>
                  <a:cxn ang="0">
                    <a:pos x="274" y="432"/>
                  </a:cxn>
                  <a:cxn ang="0">
                    <a:pos x="295" y="427"/>
                  </a:cxn>
                  <a:cxn ang="0">
                    <a:pos x="314" y="417"/>
                  </a:cxn>
                  <a:cxn ang="0">
                    <a:pos x="333" y="408"/>
                  </a:cxn>
                  <a:cxn ang="0">
                    <a:pos x="350" y="394"/>
                  </a:cxn>
                  <a:cxn ang="0">
                    <a:pos x="375" y="375"/>
                  </a:cxn>
                  <a:cxn ang="0">
                    <a:pos x="396" y="350"/>
                  </a:cxn>
                  <a:cxn ang="0">
                    <a:pos x="407" y="333"/>
                  </a:cxn>
                  <a:cxn ang="0">
                    <a:pos x="417" y="314"/>
                  </a:cxn>
                  <a:cxn ang="0">
                    <a:pos x="424" y="295"/>
                  </a:cxn>
                  <a:cxn ang="0">
                    <a:pos x="432" y="274"/>
                  </a:cxn>
                  <a:cxn ang="0">
                    <a:pos x="436" y="253"/>
                  </a:cxn>
                  <a:cxn ang="0">
                    <a:pos x="439" y="230"/>
                  </a:cxn>
                  <a:cxn ang="0">
                    <a:pos x="439" y="207"/>
                  </a:cxn>
                  <a:cxn ang="0">
                    <a:pos x="436" y="186"/>
                  </a:cxn>
                  <a:cxn ang="0">
                    <a:pos x="432" y="165"/>
                  </a:cxn>
                  <a:cxn ang="0">
                    <a:pos x="424" y="143"/>
                  </a:cxn>
                  <a:cxn ang="0">
                    <a:pos x="417" y="125"/>
                  </a:cxn>
                  <a:cxn ang="0">
                    <a:pos x="407" y="104"/>
                  </a:cxn>
                  <a:cxn ang="0">
                    <a:pos x="396" y="87"/>
                  </a:cxn>
                  <a:cxn ang="0">
                    <a:pos x="375" y="64"/>
                  </a:cxn>
                  <a:cxn ang="0">
                    <a:pos x="350" y="43"/>
                  </a:cxn>
                  <a:cxn ang="0">
                    <a:pos x="333" y="32"/>
                  </a:cxn>
                  <a:cxn ang="0">
                    <a:pos x="314" y="21"/>
                  </a:cxn>
                  <a:cxn ang="0">
                    <a:pos x="295" y="13"/>
                  </a:cxn>
                  <a:cxn ang="0">
                    <a:pos x="274" y="5"/>
                  </a:cxn>
                  <a:cxn ang="0">
                    <a:pos x="253" y="3"/>
                  </a:cxn>
                  <a:cxn ang="0">
                    <a:pos x="230" y="0"/>
                  </a:cxn>
                </a:cxnLst>
                <a:rect l="0" t="0" r="r" b="b"/>
                <a:pathLst>
                  <a:path w="439" h="438">
                    <a:moveTo>
                      <a:pt x="221" y="0"/>
                    </a:moveTo>
                    <a:lnTo>
                      <a:pt x="208" y="0"/>
                    </a:lnTo>
                    <a:lnTo>
                      <a:pt x="196" y="2"/>
                    </a:lnTo>
                    <a:lnTo>
                      <a:pt x="187" y="3"/>
                    </a:lnTo>
                    <a:lnTo>
                      <a:pt x="175" y="3"/>
                    </a:lnTo>
                    <a:lnTo>
                      <a:pt x="164" y="5"/>
                    </a:lnTo>
                    <a:lnTo>
                      <a:pt x="154" y="9"/>
                    </a:lnTo>
                    <a:lnTo>
                      <a:pt x="145" y="13"/>
                    </a:lnTo>
                    <a:lnTo>
                      <a:pt x="135" y="17"/>
                    </a:lnTo>
                    <a:lnTo>
                      <a:pt x="124" y="21"/>
                    </a:lnTo>
                    <a:lnTo>
                      <a:pt x="114" y="26"/>
                    </a:lnTo>
                    <a:lnTo>
                      <a:pt x="107" y="32"/>
                    </a:lnTo>
                    <a:lnTo>
                      <a:pt x="97" y="36"/>
                    </a:lnTo>
                    <a:lnTo>
                      <a:pt x="90" y="43"/>
                    </a:lnTo>
                    <a:lnTo>
                      <a:pt x="80" y="49"/>
                    </a:lnTo>
                    <a:lnTo>
                      <a:pt x="65" y="64"/>
                    </a:lnTo>
                    <a:lnTo>
                      <a:pt x="50" y="80"/>
                    </a:lnTo>
                    <a:lnTo>
                      <a:pt x="44" y="87"/>
                    </a:lnTo>
                    <a:lnTo>
                      <a:pt x="38" y="97"/>
                    </a:lnTo>
                    <a:lnTo>
                      <a:pt x="33" y="104"/>
                    </a:lnTo>
                    <a:lnTo>
                      <a:pt x="27" y="114"/>
                    </a:lnTo>
                    <a:lnTo>
                      <a:pt x="23" y="125"/>
                    </a:lnTo>
                    <a:lnTo>
                      <a:pt x="17" y="135"/>
                    </a:lnTo>
                    <a:lnTo>
                      <a:pt x="14" y="143"/>
                    </a:lnTo>
                    <a:lnTo>
                      <a:pt x="10" y="154"/>
                    </a:lnTo>
                    <a:lnTo>
                      <a:pt x="8" y="165"/>
                    </a:lnTo>
                    <a:lnTo>
                      <a:pt x="6" y="175"/>
                    </a:lnTo>
                    <a:lnTo>
                      <a:pt x="2" y="185"/>
                    </a:lnTo>
                    <a:lnTo>
                      <a:pt x="0" y="198"/>
                    </a:lnTo>
                    <a:lnTo>
                      <a:pt x="0" y="207"/>
                    </a:lnTo>
                    <a:lnTo>
                      <a:pt x="0" y="219"/>
                    </a:lnTo>
                    <a:lnTo>
                      <a:pt x="0" y="230"/>
                    </a:lnTo>
                    <a:lnTo>
                      <a:pt x="2" y="242"/>
                    </a:lnTo>
                    <a:lnTo>
                      <a:pt x="2" y="253"/>
                    </a:lnTo>
                    <a:lnTo>
                      <a:pt x="6" y="265"/>
                    </a:lnTo>
                    <a:lnTo>
                      <a:pt x="8" y="274"/>
                    </a:lnTo>
                    <a:lnTo>
                      <a:pt x="10" y="284"/>
                    </a:lnTo>
                    <a:lnTo>
                      <a:pt x="14" y="295"/>
                    </a:lnTo>
                    <a:lnTo>
                      <a:pt x="17" y="305"/>
                    </a:lnTo>
                    <a:lnTo>
                      <a:pt x="23" y="314"/>
                    </a:lnTo>
                    <a:lnTo>
                      <a:pt x="27" y="324"/>
                    </a:lnTo>
                    <a:lnTo>
                      <a:pt x="33" y="333"/>
                    </a:lnTo>
                    <a:lnTo>
                      <a:pt x="38" y="343"/>
                    </a:lnTo>
                    <a:lnTo>
                      <a:pt x="44" y="350"/>
                    </a:lnTo>
                    <a:lnTo>
                      <a:pt x="50" y="360"/>
                    </a:lnTo>
                    <a:lnTo>
                      <a:pt x="65" y="375"/>
                    </a:lnTo>
                    <a:lnTo>
                      <a:pt x="80" y="389"/>
                    </a:lnTo>
                    <a:lnTo>
                      <a:pt x="90" y="394"/>
                    </a:lnTo>
                    <a:lnTo>
                      <a:pt x="97" y="402"/>
                    </a:lnTo>
                    <a:lnTo>
                      <a:pt x="107" y="408"/>
                    </a:lnTo>
                    <a:lnTo>
                      <a:pt x="114" y="411"/>
                    </a:lnTo>
                    <a:lnTo>
                      <a:pt x="124" y="417"/>
                    </a:lnTo>
                    <a:lnTo>
                      <a:pt x="135" y="421"/>
                    </a:lnTo>
                    <a:lnTo>
                      <a:pt x="145" y="427"/>
                    </a:lnTo>
                    <a:lnTo>
                      <a:pt x="154" y="429"/>
                    </a:lnTo>
                    <a:lnTo>
                      <a:pt x="164" y="432"/>
                    </a:lnTo>
                    <a:lnTo>
                      <a:pt x="175" y="434"/>
                    </a:lnTo>
                    <a:lnTo>
                      <a:pt x="187" y="436"/>
                    </a:lnTo>
                    <a:lnTo>
                      <a:pt x="196" y="436"/>
                    </a:lnTo>
                    <a:lnTo>
                      <a:pt x="208" y="438"/>
                    </a:lnTo>
                    <a:lnTo>
                      <a:pt x="221" y="438"/>
                    </a:lnTo>
                    <a:lnTo>
                      <a:pt x="230" y="438"/>
                    </a:lnTo>
                    <a:lnTo>
                      <a:pt x="242" y="436"/>
                    </a:lnTo>
                    <a:lnTo>
                      <a:pt x="253" y="436"/>
                    </a:lnTo>
                    <a:lnTo>
                      <a:pt x="263" y="434"/>
                    </a:lnTo>
                    <a:lnTo>
                      <a:pt x="274" y="432"/>
                    </a:lnTo>
                    <a:lnTo>
                      <a:pt x="285" y="429"/>
                    </a:lnTo>
                    <a:lnTo>
                      <a:pt x="295" y="427"/>
                    </a:lnTo>
                    <a:lnTo>
                      <a:pt x="304" y="421"/>
                    </a:lnTo>
                    <a:lnTo>
                      <a:pt x="314" y="417"/>
                    </a:lnTo>
                    <a:lnTo>
                      <a:pt x="325" y="411"/>
                    </a:lnTo>
                    <a:lnTo>
                      <a:pt x="333" y="408"/>
                    </a:lnTo>
                    <a:lnTo>
                      <a:pt x="343" y="402"/>
                    </a:lnTo>
                    <a:lnTo>
                      <a:pt x="350" y="394"/>
                    </a:lnTo>
                    <a:lnTo>
                      <a:pt x="358" y="389"/>
                    </a:lnTo>
                    <a:lnTo>
                      <a:pt x="375" y="375"/>
                    </a:lnTo>
                    <a:lnTo>
                      <a:pt x="388" y="360"/>
                    </a:lnTo>
                    <a:lnTo>
                      <a:pt x="396" y="350"/>
                    </a:lnTo>
                    <a:lnTo>
                      <a:pt x="401" y="343"/>
                    </a:lnTo>
                    <a:lnTo>
                      <a:pt x="407" y="333"/>
                    </a:lnTo>
                    <a:lnTo>
                      <a:pt x="413" y="324"/>
                    </a:lnTo>
                    <a:lnTo>
                      <a:pt x="417" y="314"/>
                    </a:lnTo>
                    <a:lnTo>
                      <a:pt x="422" y="305"/>
                    </a:lnTo>
                    <a:lnTo>
                      <a:pt x="424" y="295"/>
                    </a:lnTo>
                    <a:lnTo>
                      <a:pt x="430" y="284"/>
                    </a:lnTo>
                    <a:lnTo>
                      <a:pt x="432" y="274"/>
                    </a:lnTo>
                    <a:lnTo>
                      <a:pt x="434" y="265"/>
                    </a:lnTo>
                    <a:lnTo>
                      <a:pt x="436" y="253"/>
                    </a:lnTo>
                    <a:lnTo>
                      <a:pt x="438" y="242"/>
                    </a:lnTo>
                    <a:lnTo>
                      <a:pt x="439" y="230"/>
                    </a:lnTo>
                    <a:lnTo>
                      <a:pt x="439" y="219"/>
                    </a:lnTo>
                    <a:lnTo>
                      <a:pt x="439" y="207"/>
                    </a:lnTo>
                    <a:lnTo>
                      <a:pt x="438" y="198"/>
                    </a:lnTo>
                    <a:lnTo>
                      <a:pt x="436" y="186"/>
                    </a:lnTo>
                    <a:lnTo>
                      <a:pt x="434" y="175"/>
                    </a:lnTo>
                    <a:lnTo>
                      <a:pt x="432" y="165"/>
                    </a:lnTo>
                    <a:lnTo>
                      <a:pt x="430" y="154"/>
                    </a:lnTo>
                    <a:lnTo>
                      <a:pt x="424" y="143"/>
                    </a:lnTo>
                    <a:lnTo>
                      <a:pt x="422" y="135"/>
                    </a:lnTo>
                    <a:lnTo>
                      <a:pt x="417" y="125"/>
                    </a:lnTo>
                    <a:lnTo>
                      <a:pt x="413" y="114"/>
                    </a:lnTo>
                    <a:lnTo>
                      <a:pt x="407" y="104"/>
                    </a:lnTo>
                    <a:lnTo>
                      <a:pt x="401" y="97"/>
                    </a:lnTo>
                    <a:lnTo>
                      <a:pt x="396" y="87"/>
                    </a:lnTo>
                    <a:lnTo>
                      <a:pt x="388" y="80"/>
                    </a:lnTo>
                    <a:lnTo>
                      <a:pt x="375" y="64"/>
                    </a:lnTo>
                    <a:lnTo>
                      <a:pt x="358" y="49"/>
                    </a:lnTo>
                    <a:lnTo>
                      <a:pt x="350" y="43"/>
                    </a:lnTo>
                    <a:lnTo>
                      <a:pt x="343" y="36"/>
                    </a:lnTo>
                    <a:lnTo>
                      <a:pt x="333" y="32"/>
                    </a:lnTo>
                    <a:lnTo>
                      <a:pt x="325" y="26"/>
                    </a:lnTo>
                    <a:lnTo>
                      <a:pt x="314" y="21"/>
                    </a:lnTo>
                    <a:lnTo>
                      <a:pt x="304" y="17"/>
                    </a:lnTo>
                    <a:lnTo>
                      <a:pt x="295" y="13"/>
                    </a:lnTo>
                    <a:lnTo>
                      <a:pt x="285" y="9"/>
                    </a:lnTo>
                    <a:lnTo>
                      <a:pt x="274" y="5"/>
                    </a:lnTo>
                    <a:lnTo>
                      <a:pt x="263" y="3"/>
                    </a:lnTo>
                    <a:lnTo>
                      <a:pt x="253" y="3"/>
                    </a:lnTo>
                    <a:lnTo>
                      <a:pt x="242" y="2"/>
                    </a:lnTo>
                    <a:lnTo>
                      <a:pt x="230" y="0"/>
                    </a:lnTo>
                    <a:lnTo>
                      <a:pt x="221" y="0"/>
                    </a:lnTo>
                  </a:path>
                </a:pathLst>
              </a:custGeom>
              <a:noFill/>
              <a:ln w="22225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6"/>
              <p:cNvSpPr>
                <a:spLocks noChangeAspect="1"/>
              </p:cNvSpPr>
              <p:nvPr/>
            </p:nvSpPr>
            <p:spPr bwMode="auto">
              <a:xfrm>
                <a:off x="7386" y="5209"/>
                <a:ext cx="410" cy="381"/>
              </a:xfrm>
              <a:custGeom>
                <a:avLst/>
                <a:gdLst/>
                <a:ahLst/>
                <a:cxnLst>
                  <a:cxn ang="0">
                    <a:pos x="208" y="0"/>
                  </a:cxn>
                  <a:cxn ang="0">
                    <a:pos x="187" y="2"/>
                  </a:cxn>
                  <a:cxn ang="0">
                    <a:pos x="164" y="6"/>
                  </a:cxn>
                  <a:cxn ang="0">
                    <a:pos x="145" y="12"/>
                  </a:cxn>
                  <a:cxn ang="0">
                    <a:pos x="124" y="21"/>
                  </a:cxn>
                  <a:cxn ang="0">
                    <a:pos x="107" y="31"/>
                  </a:cxn>
                  <a:cxn ang="0">
                    <a:pos x="90" y="44"/>
                  </a:cxn>
                  <a:cxn ang="0">
                    <a:pos x="65" y="63"/>
                  </a:cxn>
                  <a:cxn ang="0">
                    <a:pos x="44" y="88"/>
                  </a:cxn>
                  <a:cxn ang="0">
                    <a:pos x="33" y="105"/>
                  </a:cxn>
                  <a:cxn ang="0">
                    <a:pos x="23" y="124"/>
                  </a:cxn>
                  <a:cxn ang="0">
                    <a:pos x="14" y="143"/>
                  </a:cxn>
                  <a:cxn ang="0">
                    <a:pos x="8" y="164"/>
                  </a:cxn>
                  <a:cxn ang="0">
                    <a:pos x="2" y="185"/>
                  </a:cxn>
                  <a:cxn ang="0">
                    <a:pos x="0" y="208"/>
                  </a:cxn>
                  <a:cxn ang="0">
                    <a:pos x="0" y="231"/>
                  </a:cxn>
                  <a:cxn ang="0">
                    <a:pos x="2" y="252"/>
                  </a:cxn>
                  <a:cxn ang="0">
                    <a:pos x="8" y="273"/>
                  </a:cxn>
                  <a:cxn ang="0">
                    <a:pos x="14" y="296"/>
                  </a:cxn>
                  <a:cxn ang="0">
                    <a:pos x="23" y="315"/>
                  </a:cxn>
                  <a:cxn ang="0">
                    <a:pos x="33" y="332"/>
                  </a:cxn>
                  <a:cxn ang="0">
                    <a:pos x="44" y="351"/>
                  </a:cxn>
                  <a:cxn ang="0">
                    <a:pos x="65" y="374"/>
                  </a:cxn>
                  <a:cxn ang="0">
                    <a:pos x="90" y="395"/>
                  </a:cxn>
                  <a:cxn ang="0">
                    <a:pos x="107" y="406"/>
                  </a:cxn>
                  <a:cxn ang="0">
                    <a:pos x="124" y="418"/>
                  </a:cxn>
                  <a:cxn ang="0">
                    <a:pos x="145" y="425"/>
                  </a:cxn>
                  <a:cxn ang="0">
                    <a:pos x="164" y="431"/>
                  </a:cxn>
                  <a:cxn ang="0">
                    <a:pos x="187" y="437"/>
                  </a:cxn>
                  <a:cxn ang="0">
                    <a:pos x="208" y="437"/>
                  </a:cxn>
                  <a:cxn ang="0">
                    <a:pos x="230" y="437"/>
                  </a:cxn>
                  <a:cxn ang="0">
                    <a:pos x="253" y="437"/>
                  </a:cxn>
                  <a:cxn ang="0">
                    <a:pos x="274" y="431"/>
                  </a:cxn>
                  <a:cxn ang="0">
                    <a:pos x="295" y="425"/>
                  </a:cxn>
                  <a:cxn ang="0">
                    <a:pos x="314" y="418"/>
                  </a:cxn>
                  <a:cxn ang="0">
                    <a:pos x="333" y="406"/>
                  </a:cxn>
                  <a:cxn ang="0">
                    <a:pos x="350" y="395"/>
                  </a:cxn>
                  <a:cxn ang="0">
                    <a:pos x="375" y="374"/>
                  </a:cxn>
                  <a:cxn ang="0">
                    <a:pos x="396" y="351"/>
                  </a:cxn>
                  <a:cxn ang="0">
                    <a:pos x="407" y="332"/>
                  </a:cxn>
                  <a:cxn ang="0">
                    <a:pos x="417" y="315"/>
                  </a:cxn>
                  <a:cxn ang="0">
                    <a:pos x="424" y="296"/>
                  </a:cxn>
                  <a:cxn ang="0">
                    <a:pos x="432" y="273"/>
                  </a:cxn>
                  <a:cxn ang="0">
                    <a:pos x="436" y="252"/>
                  </a:cxn>
                  <a:cxn ang="0">
                    <a:pos x="439" y="231"/>
                  </a:cxn>
                  <a:cxn ang="0">
                    <a:pos x="439" y="208"/>
                  </a:cxn>
                  <a:cxn ang="0">
                    <a:pos x="436" y="185"/>
                  </a:cxn>
                  <a:cxn ang="0">
                    <a:pos x="432" y="164"/>
                  </a:cxn>
                  <a:cxn ang="0">
                    <a:pos x="424" y="143"/>
                  </a:cxn>
                  <a:cxn ang="0">
                    <a:pos x="417" y="124"/>
                  </a:cxn>
                  <a:cxn ang="0">
                    <a:pos x="407" y="105"/>
                  </a:cxn>
                  <a:cxn ang="0">
                    <a:pos x="396" y="88"/>
                  </a:cxn>
                  <a:cxn ang="0">
                    <a:pos x="375" y="63"/>
                  </a:cxn>
                  <a:cxn ang="0">
                    <a:pos x="350" y="44"/>
                  </a:cxn>
                  <a:cxn ang="0">
                    <a:pos x="333" y="31"/>
                  </a:cxn>
                  <a:cxn ang="0">
                    <a:pos x="314" y="21"/>
                  </a:cxn>
                  <a:cxn ang="0">
                    <a:pos x="295" y="12"/>
                  </a:cxn>
                  <a:cxn ang="0">
                    <a:pos x="274" y="6"/>
                  </a:cxn>
                  <a:cxn ang="0">
                    <a:pos x="253" y="2"/>
                  </a:cxn>
                  <a:cxn ang="0">
                    <a:pos x="230" y="0"/>
                  </a:cxn>
                </a:cxnLst>
                <a:rect l="0" t="0" r="r" b="b"/>
                <a:pathLst>
                  <a:path w="439" h="439">
                    <a:moveTo>
                      <a:pt x="221" y="0"/>
                    </a:moveTo>
                    <a:lnTo>
                      <a:pt x="208" y="0"/>
                    </a:lnTo>
                    <a:lnTo>
                      <a:pt x="196" y="0"/>
                    </a:lnTo>
                    <a:lnTo>
                      <a:pt x="187" y="2"/>
                    </a:lnTo>
                    <a:lnTo>
                      <a:pt x="175" y="4"/>
                    </a:lnTo>
                    <a:lnTo>
                      <a:pt x="164" y="6"/>
                    </a:lnTo>
                    <a:lnTo>
                      <a:pt x="154" y="10"/>
                    </a:lnTo>
                    <a:lnTo>
                      <a:pt x="145" y="12"/>
                    </a:lnTo>
                    <a:lnTo>
                      <a:pt x="135" y="17"/>
                    </a:lnTo>
                    <a:lnTo>
                      <a:pt x="124" y="21"/>
                    </a:lnTo>
                    <a:lnTo>
                      <a:pt x="114" y="27"/>
                    </a:lnTo>
                    <a:lnTo>
                      <a:pt x="107" y="31"/>
                    </a:lnTo>
                    <a:lnTo>
                      <a:pt x="97" y="36"/>
                    </a:lnTo>
                    <a:lnTo>
                      <a:pt x="90" y="44"/>
                    </a:lnTo>
                    <a:lnTo>
                      <a:pt x="80" y="50"/>
                    </a:lnTo>
                    <a:lnTo>
                      <a:pt x="65" y="63"/>
                    </a:lnTo>
                    <a:lnTo>
                      <a:pt x="50" y="78"/>
                    </a:lnTo>
                    <a:lnTo>
                      <a:pt x="44" y="88"/>
                    </a:lnTo>
                    <a:lnTo>
                      <a:pt x="38" y="95"/>
                    </a:lnTo>
                    <a:lnTo>
                      <a:pt x="33" y="105"/>
                    </a:lnTo>
                    <a:lnTo>
                      <a:pt x="27" y="115"/>
                    </a:lnTo>
                    <a:lnTo>
                      <a:pt x="23" y="124"/>
                    </a:lnTo>
                    <a:lnTo>
                      <a:pt x="17" y="134"/>
                    </a:lnTo>
                    <a:lnTo>
                      <a:pt x="14" y="143"/>
                    </a:lnTo>
                    <a:lnTo>
                      <a:pt x="10" y="153"/>
                    </a:lnTo>
                    <a:lnTo>
                      <a:pt x="8" y="164"/>
                    </a:lnTo>
                    <a:lnTo>
                      <a:pt x="6" y="176"/>
                    </a:lnTo>
                    <a:lnTo>
                      <a:pt x="2" y="185"/>
                    </a:lnTo>
                    <a:lnTo>
                      <a:pt x="0" y="196"/>
                    </a:lnTo>
                    <a:lnTo>
                      <a:pt x="0" y="208"/>
                    </a:lnTo>
                    <a:lnTo>
                      <a:pt x="0" y="219"/>
                    </a:lnTo>
                    <a:lnTo>
                      <a:pt x="0" y="231"/>
                    </a:lnTo>
                    <a:lnTo>
                      <a:pt x="2" y="240"/>
                    </a:lnTo>
                    <a:lnTo>
                      <a:pt x="2" y="252"/>
                    </a:lnTo>
                    <a:lnTo>
                      <a:pt x="6" y="263"/>
                    </a:lnTo>
                    <a:lnTo>
                      <a:pt x="8" y="273"/>
                    </a:lnTo>
                    <a:lnTo>
                      <a:pt x="10" y="284"/>
                    </a:lnTo>
                    <a:lnTo>
                      <a:pt x="14" y="296"/>
                    </a:lnTo>
                    <a:lnTo>
                      <a:pt x="17" y="305"/>
                    </a:lnTo>
                    <a:lnTo>
                      <a:pt x="23" y="315"/>
                    </a:lnTo>
                    <a:lnTo>
                      <a:pt x="27" y="322"/>
                    </a:lnTo>
                    <a:lnTo>
                      <a:pt x="33" y="332"/>
                    </a:lnTo>
                    <a:lnTo>
                      <a:pt x="38" y="341"/>
                    </a:lnTo>
                    <a:lnTo>
                      <a:pt x="44" y="351"/>
                    </a:lnTo>
                    <a:lnTo>
                      <a:pt x="50" y="359"/>
                    </a:lnTo>
                    <a:lnTo>
                      <a:pt x="65" y="374"/>
                    </a:lnTo>
                    <a:lnTo>
                      <a:pt x="80" y="387"/>
                    </a:lnTo>
                    <a:lnTo>
                      <a:pt x="90" y="395"/>
                    </a:lnTo>
                    <a:lnTo>
                      <a:pt x="97" y="400"/>
                    </a:lnTo>
                    <a:lnTo>
                      <a:pt x="107" y="406"/>
                    </a:lnTo>
                    <a:lnTo>
                      <a:pt x="114" y="412"/>
                    </a:lnTo>
                    <a:lnTo>
                      <a:pt x="124" y="418"/>
                    </a:lnTo>
                    <a:lnTo>
                      <a:pt x="135" y="420"/>
                    </a:lnTo>
                    <a:lnTo>
                      <a:pt x="145" y="425"/>
                    </a:lnTo>
                    <a:lnTo>
                      <a:pt x="154" y="429"/>
                    </a:lnTo>
                    <a:lnTo>
                      <a:pt x="164" y="431"/>
                    </a:lnTo>
                    <a:lnTo>
                      <a:pt x="175" y="435"/>
                    </a:lnTo>
                    <a:lnTo>
                      <a:pt x="187" y="437"/>
                    </a:lnTo>
                    <a:lnTo>
                      <a:pt x="196" y="437"/>
                    </a:lnTo>
                    <a:lnTo>
                      <a:pt x="208" y="437"/>
                    </a:lnTo>
                    <a:lnTo>
                      <a:pt x="221" y="439"/>
                    </a:lnTo>
                    <a:lnTo>
                      <a:pt x="230" y="437"/>
                    </a:lnTo>
                    <a:lnTo>
                      <a:pt x="242" y="437"/>
                    </a:lnTo>
                    <a:lnTo>
                      <a:pt x="253" y="437"/>
                    </a:lnTo>
                    <a:lnTo>
                      <a:pt x="263" y="435"/>
                    </a:lnTo>
                    <a:lnTo>
                      <a:pt x="274" y="431"/>
                    </a:lnTo>
                    <a:lnTo>
                      <a:pt x="285" y="429"/>
                    </a:lnTo>
                    <a:lnTo>
                      <a:pt x="295" y="425"/>
                    </a:lnTo>
                    <a:lnTo>
                      <a:pt x="304" y="420"/>
                    </a:lnTo>
                    <a:lnTo>
                      <a:pt x="314" y="418"/>
                    </a:lnTo>
                    <a:lnTo>
                      <a:pt x="325" y="412"/>
                    </a:lnTo>
                    <a:lnTo>
                      <a:pt x="333" y="406"/>
                    </a:lnTo>
                    <a:lnTo>
                      <a:pt x="343" y="400"/>
                    </a:lnTo>
                    <a:lnTo>
                      <a:pt x="350" y="395"/>
                    </a:lnTo>
                    <a:lnTo>
                      <a:pt x="358" y="387"/>
                    </a:lnTo>
                    <a:lnTo>
                      <a:pt x="375" y="374"/>
                    </a:lnTo>
                    <a:lnTo>
                      <a:pt x="388" y="359"/>
                    </a:lnTo>
                    <a:lnTo>
                      <a:pt x="396" y="351"/>
                    </a:lnTo>
                    <a:lnTo>
                      <a:pt x="401" y="341"/>
                    </a:lnTo>
                    <a:lnTo>
                      <a:pt x="407" y="332"/>
                    </a:lnTo>
                    <a:lnTo>
                      <a:pt x="413" y="322"/>
                    </a:lnTo>
                    <a:lnTo>
                      <a:pt x="417" y="315"/>
                    </a:lnTo>
                    <a:lnTo>
                      <a:pt x="422" y="305"/>
                    </a:lnTo>
                    <a:lnTo>
                      <a:pt x="424" y="296"/>
                    </a:lnTo>
                    <a:lnTo>
                      <a:pt x="430" y="284"/>
                    </a:lnTo>
                    <a:lnTo>
                      <a:pt x="432" y="273"/>
                    </a:lnTo>
                    <a:lnTo>
                      <a:pt x="434" y="263"/>
                    </a:lnTo>
                    <a:lnTo>
                      <a:pt x="436" y="252"/>
                    </a:lnTo>
                    <a:lnTo>
                      <a:pt x="438" y="240"/>
                    </a:lnTo>
                    <a:lnTo>
                      <a:pt x="439" y="231"/>
                    </a:lnTo>
                    <a:lnTo>
                      <a:pt x="439" y="219"/>
                    </a:lnTo>
                    <a:lnTo>
                      <a:pt x="439" y="208"/>
                    </a:lnTo>
                    <a:lnTo>
                      <a:pt x="438" y="196"/>
                    </a:lnTo>
                    <a:lnTo>
                      <a:pt x="436" y="185"/>
                    </a:lnTo>
                    <a:lnTo>
                      <a:pt x="434" y="176"/>
                    </a:lnTo>
                    <a:lnTo>
                      <a:pt x="432" y="164"/>
                    </a:lnTo>
                    <a:lnTo>
                      <a:pt x="430" y="153"/>
                    </a:lnTo>
                    <a:lnTo>
                      <a:pt x="424" y="143"/>
                    </a:lnTo>
                    <a:lnTo>
                      <a:pt x="422" y="134"/>
                    </a:lnTo>
                    <a:lnTo>
                      <a:pt x="417" y="124"/>
                    </a:lnTo>
                    <a:lnTo>
                      <a:pt x="413" y="115"/>
                    </a:lnTo>
                    <a:lnTo>
                      <a:pt x="407" y="105"/>
                    </a:lnTo>
                    <a:lnTo>
                      <a:pt x="401" y="95"/>
                    </a:lnTo>
                    <a:lnTo>
                      <a:pt x="396" y="88"/>
                    </a:lnTo>
                    <a:lnTo>
                      <a:pt x="388" y="78"/>
                    </a:lnTo>
                    <a:lnTo>
                      <a:pt x="375" y="63"/>
                    </a:lnTo>
                    <a:lnTo>
                      <a:pt x="358" y="50"/>
                    </a:lnTo>
                    <a:lnTo>
                      <a:pt x="350" y="44"/>
                    </a:lnTo>
                    <a:lnTo>
                      <a:pt x="343" y="36"/>
                    </a:lnTo>
                    <a:lnTo>
                      <a:pt x="333" y="31"/>
                    </a:lnTo>
                    <a:lnTo>
                      <a:pt x="325" y="27"/>
                    </a:lnTo>
                    <a:lnTo>
                      <a:pt x="314" y="21"/>
                    </a:lnTo>
                    <a:lnTo>
                      <a:pt x="304" y="17"/>
                    </a:lnTo>
                    <a:lnTo>
                      <a:pt x="295" y="12"/>
                    </a:lnTo>
                    <a:lnTo>
                      <a:pt x="285" y="10"/>
                    </a:lnTo>
                    <a:lnTo>
                      <a:pt x="274" y="6"/>
                    </a:lnTo>
                    <a:lnTo>
                      <a:pt x="263" y="4"/>
                    </a:lnTo>
                    <a:lnTo>
                      <a:pt x="253" y="2"/>
                    </a:lnTo>
                    <a:lnTo>
                      <a:pt x="242" y="0"/>
                    </a:lnTo>
                    <a:lnTo>
                      <a:pt x="230" y="0"/>
                    </a:lnTo>
                    <a:lnTo>
                      <a:pt x="221" y="0"/>
                    </a:lnTo>
                  </a:path>
                </a:pathLst>
              </a:custGeom>
              <a:noFill/>
              <a:ln w="22225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7"/>
              <p:cNvSpPr>
                <a:spLocks noChangeAspect="1"/>
              </p:cNvSpPr>
              <p:nvPr/>
            </p:nvSpPr>
            <p:spPr bwMode="auto">
              <a:xfrm>
                <a:off x="7386" y="5843"/>
                <a:ext cx="410" cy="380"/>
              </a:xfrm>
              <a:custGeom>
                <a:avLst/>
                <a:gdLst/>
                <a:ahLst/>
                <a:cxnLst>
                  <a:cxn ang="0">
                    <a:pos x="208" y="0"/>
                  </a:cxn>
                  <a:cxn ang="0">
                    <a:pos x="187" y="4"/>
                  </a:cxn>
                  <a:cxn ang="0">
                    <a:pos x="164" y="8"/>
                  </a:cxn>
                  <a:cxn ang="0">
                    <a:pos x="145" y="15"/>
                  </a:cxn>
                  <a:cxn ang="0">
                    <a:pos x="124" y="23"/>
                  </a:cxn>
                  <a:cxn ang="0">
                    <a:pos x="107" y="33"/>
                  </a:cxn>
                  <a:cxn ang="0">
                    <a:pos x="90" y="44"/>
                  </a:cxn>
                  <a:cxn ang="0">
                    <a:pos x="65" y="65"/>
                  </a:cxn>
                  <a:cxn ang="0">
                    <a:pos x="44" y="90"/>
                  </a:cxn>
                  <a:cxn ang="0">
                    <a:pos x="33" y="105"/>
                  </a:cxn>
                  <a:cxn ang="0">
                    <a:pos x="23" y="124"/>
                  </a:cxn>
                  <a:cxn ang="0">
                    <a:pos x="14" y="145"/>
                  </a:cxn>
                  <a:cxn ang="0">
                    <a:pos x="8" y="164"/>
                  </a:cxn>
                  <a:cxn ang="0">
                    <a:pos x="2" y="187"/>
                  </a:cxn>
                  <a:cxn ang="0">
                    <a:pos x="0" y="210"/>
                  </a:cxn>
                  <a:cxn ang="0">
                    <a:pos x="0" y="231"/>
                  </a:cxn>
                  <a:cxn ang="0">
                    <a:pos x="2" y="254"/>
                  </a:cxn>
                  <a:cxn ang="0">
                    <a:pos x="8" y="275"/>
                  </a:cxn>
                  <a:cxn ang="0">
                    <a:pos x="14" y="296"/>
                  </a:cxn>
                  <a:cxn ang="0">
                    <a:pos x="23" y="317"/>
                  </a:cxn>
                  <a:cxn ang="0">
                    <a:pos x="33" y="334"/>
                  </a:cxn>
                  <a:cxn ang="0">
                    <a:pos x="44" y="351"/>
                  </a:cxn>
                  <a:cxn ang="0">
                    <a:pos x="65" y="376"/>
                  </a:cxn>
                  <a:cxn ang="0">
                    <a:pos x="90" y="397"/>
                  </a:cxn>
                  <a:cxn ang="0">
                    <a:pos x="107" y="408"/>
                  </a:cxn>
                  <a:cxn ang="0">
                    <a:pos x="124" y="418"/>
                  </a:cxn>
                  <a:cxn ang="0">
                    <a:pos x="145" y="425"/>
                  </a:cxn>
                  <a:cxn ang="0">
                    <a:pos x="164" y="433"/>
                  </a:cxn>
                  <a:cxn ang="0">
                    <a:pos x="187" y="437"/>
                  </a:cxn>
                  <a:cxn ang="0">
                    <a:pos x="208" y="441"/>
                  </a:cxn>
                  <a:cxn ang="0">
                    <a:pos x="230" y="441"/>
                  </a:cxn>
                  <a:cxn ang="0">
                    <a:pos x="253" y="437"/>
                  </a:cxn>
                  <a:cxn ang="0">
                    <a:pos x="274" y="433"/>
                  </a:cxn>
                  <a:cxn ang="0">
                    <a:pos x="295" y="425"/>
                  </a:cxn>
                  <a:cxn ang="0">
                    <a:pos x="314" y="418"/>
                  </a:cxn>
                  <a:cxn ang="0">
                    <a:pos x="333" y="408"/>
                  </a:cxn>
                  <a:cxn ang="0">
                    <a:pos x="350" y="397"/>
                  </a:cxn>
                  <a:cxn ang="0">
                    <a:pos x="375" y="376"/>
                  </a:cxn>
                  <a:cxn ang="0">
                    <a:pos x="396" y="351"/>
                  </a:cxn>
                  <a:cxn ang="0">
                    <a:pos x="407" y="334"/>
                  </a:cxn>
                  <a:cxn ang="0">
                    <a:pos x="417" y="317"/>
                  </a:cxn>
                  <a:cxn ang="0">
                    <a:pos x="424" y="296"/>
                  </a:cxn>
                  <a:cxn ang="0">
                    <a:pos x="432" y="275"/>
                  </a:cxn>
                  <a:cxn ang="0">
                    <a:pos x="436" y="254"/>
                  </a:cxn>
                  <a:cxn ang="0">
                    <a:pos x="439" y="231"/>
                  </a:cxn>
                  <a:cxn ang="0">
                    <a:pos x="439" y="210"/>
                  </a:cxn>
                  <a:cxn ang="0">
                    <a:pos x="436" y="187"/>
                  </a:cxn>
                  <a:cxn ang="0">
                    <a:pos x="432" y="164"/>
                  </a:cxn>
                  <a:cxn ang="0">
                    <a:pos x="424" y="145"/>
                  </a:cxn>
                  <a:cxn ang="0">
                    <a:pos x="417" y="124"/>
                  </a:cxn>
                  <a:cxn ang="0">
                    <a:pos x="407" y="105"/>
                  </a:cxn>
                  <a:cxn ang="0">
                    <a:pos x="396" y="90"/>
                  </a:cxn>
                  <a:cxn ang="0">
                    <a:pos x="375" y="65"/>
                  </a:cxn>
                  <a:cxn ang="0">
                    <a:pos x="350" y="44"/>
                  </a:cxn>
                  <a:cxn ang="0">
                    <a:pos x="333" y="33"/>
                  </a:cxn>
                  <a:cxn ang="0">
                    <a:pos x="314" y="23"/>
                  </a:cxn>
                  <a:cxn ang="0">
                    <a:pos x="295" y="15"/>
                  </a:cxn>
                  <a:cxn ang="0">
                    <a:pos x="274" y="8"/>
                  </a:cxn>
                  <a:cxn ang="0">
                    <a:pos x="253" y="4"/>
                  </a:cxn>
                  <a:cxn ang="0">
                    <a:pos x="230" y="0"/>
                  </a:cxn>
                </a:cxnLst>
                <a:rect l="0" t="0" r="r" b="b"/>
                <a:pathLst>
                  <a:path w="439" h="441">
                    <a:moveTo>
                      <a:pt x="221" y="0"/>
                    </a:moveTo>
                    <a:lnTo>
                      <a:pt x="208" y="0"/>
                    </a:lnTo>
                    <a:lnTo>
                      <a:pt x="196" y="2"/>
                    </a:lnTo>
                    <a:lnTo>
                      <a:pt x="187" y="4"/>
                    </a:lnTo>
                    <a:lnTo>
                      <a:pt x="175" y="6"/>
                    </a:lnTo>
                    <a:lnTo>
                      <a:pt x="164" y="8"/>
                    </a:lnTo>
                    <a:lnTo>
                      <a:pt x="154" y="10"/>
                    </a:lnTo>
                    <a:lnTo>
                      <a:pt x="145" y="15"/>
                    </a:lnTo>
                    <a:lnTo>
                      <a:pt x="135" y="17"/>
                    </a:lnTo>
                    <a:lnTo>
                      <a:pt x="124" y="23"/>
                    </a:lnTo>
                    <a:lnTo>
                      <a:pt x="114" y="27"/>
                    </a:lnTo>
                    <a:lnTo>
                      <a:pt x="107" y="33"/>
                    </a:lnTo>
                    <a:lnTo>
                      <a:pt x="97" y="38"/>
                    </a:lnTo>
                    <a:lnTo>
                      <a:pt x="90" y="44"/>
                    </a:lnTo>
                    <a:lnTo>
                      <a:pt x="80" y="50"/>
                    </a:lnTo>
                    <a:lnTo>
                      <a:pt x="65" y="65"/>
                    </a:lnTo>
                    <a:lnTo>
                      <a:pt x="50" y="82"/>
                    </a:lnTo>
                    <a:lnTo>
                      <a:pt x="44" y="90"/>
                    </a:lnTo>
                    <a:lnTo>
                      <a:pt x="38" y="97"/>
                    </a:lnTo>
                    <a:lnTo>
                      <a:pt x="33" y="105"/>
                    </a:lnTo>
                    <a:lnTo>
                      <a:pt x="27" y="115"/>
                    </a:lnTo>
                    <a:lnTo>
                      <a:pt x="23" y="124"/>
                    </a:lnTo>
                    <a:lnTo>
                      <a:pt x="17" y="136"/>
                    </a:lnTo>
                    <a:lnTo>
                      <a:pt x="14" y="145"/>
                    </a:lnTo>
                    <a:lnTo>
                      <a:pt x="10" y="155"/>
                    </a:lnTo>
                    <a:lnTo>
                      <a:pt x="8" y="164"/>
                    </a:lnTo>
                    <a:lnTo>
                      <a:pt x="6" y="176"/>
                    </a:lnTo>
                    <a:lnTo>
                      <a:pt x="2" y="187"/>
                    </a:lnTo>
                    <a:lnTo>
                      <a:pt x="0" y="197"/>
                    </a:lnTo>
                    <a:lnTo>
                      <a:pt x="0" y="210"/>
                    </a:lnTo>
                    <a:lnTo>
                      <a:pt x="0" y="219"/>
                    </a:lnTo>
                    <a:lnTo>
                      <a:pt x="0" y="231"/>
                    </a:lnTo>
                    <a:lnTo>
                      <a:pt x="2" y="244"/>
                    </a:lnTo>
                    <a:lnTo>
                      <a:pt x="2" y="254"/>
                    </a:lnTo>
                    <a:lnTo>
                      <a:pt x="6" y="265"/>
                    </a:lnTo>
                    <a:lnTo>
                      <a:pt x="8" y="275"/>
                    </a:lnTo>
                    <a:lnTo>
                      <a:pt x="10" y="284"/>
                    </a:lnTo>
                    <a:lnTo>
                      <a:pt x="14" y="296"/>
                    </a:lnTo>
                    <a:lnTo>
                      <a:pt x="17" y="305"/>
                    </a:lnTo>
                    <a:lnTo>
                      <a:pt x="23" y="317"/>
                    </a:lnTo>
                    <a:lnTo>
                      <a:pt x="27" y="326"/>
                    </a:lnTo>
                    <a:lnTo>
                      <a:pt x="33" y="334"/>
                    </a:lnTo>
                    <a:lnTo>
                      <a:pt x="38" y="341"/>
                    </a:lnTo>
                    <a:lnTo>
                      <a:pt x="44" y="351"/>
                    </a:lnTo>
                    <a:lnTo>
                      <a:pt x="50" y="359"/>
                    </a:lnTo>
                    <a:lnTo>
                      <a:pt x="65" y="376"/>
                    </a:lnTo>
                    <a:lnTo>
                      <a:pt x="80" y="391"/>
                    </a:lnTo>
                    <a:lnTo>
                      <a:pt x="90" y="397"/>
                    </a:lnTo>
                    <a:lnTo>
                      <a:pt x="97" y="402"/>
                    </a:lnTo>
                    <a:lnTo>
                      <a:pt x="107" y="408"/>
                    </a:lnTo>
                    <a:lnTo>
                      <a:pt x="114" y="414"/>
                    </a:lnTo>
                    <a:lnTo>
                      <a:pt x="124" y="418"/>
                    </a:lnTo>
                    <a:lnTo>
                      <a:pt x="135" y="423"/>
                    </a:lnTo>
                    <a:lnTo>
                      <a:pt x="145" y="425"/>
                    </a:lnTo>
                    <a:lnTo>
                      <a:pt x="154" y="431"/>
                    </a:lnTo>
                    <a:lnTo>
                      <a:pt x="164" y="433"/>
                    </a:lnTo>
                    <a:lnTo>
                      <a:pt x="175" y="435"/>
                    </a:lnTo>
                    <a:lnTo>
                      <a:pt x="187" y="437"/>
                    </a:lnTo>
                    <a:lnTo>
                      <a:pt x="196" y="439"/>
                    </a:lnTo>
                    <a:lnTo>
                      <a:pt x="208" y="441"/>
                    </a:lnTo>
                    <a:lnTo>
                      <a:pt x="221" y="441"/>
                    </a:lnTo>
                    <a:lnTo>
                      <a:pt x="230" y="441"/>
                    </a:lnTo>
                    <a:lnTo>
                      <a:pt x="242" y="439"/>
                    </a:lnTo>
                    <a:lnTo>
                      <a:pt x="253" y="437"/>
                    </a:lnTo>
                    <a:lnTo>
                      <a:pt x="263" y="435"/>
                    </a:lnTo>
                    <a:lnTo>
                      <a:pt x="274" y="433"/>
                    </a:lnTo>
                    <a:lnTo>
                      <a:pt x="285" y="431"/>
                    </a:lnTo>
                    <a:lnTo>
                      <a:pt x="295" y="425"/>
                    </a:lnTo>
                    <a:lnTo>
                      <a:pt x="304" y="423"/>
                    </a:lnTo>
                    <a:lnTo>
                      <a:pt x="314" y="418"/>
                    </a:lnTo>
                    <a:lnTo>
                      <a:pt x="325" y="414"/>
                    </a:lnTo>
                    <a:lnTo>
                      <a:pt x="333" y="408"/>
                    </a:lnTo>
                    <a:lnTo>
                      <a:pt x="343" y="402"/>
                    </a:lnTo>
                    <a:lnTo>
                      <a:pt x="350" y="397"/>
                    </a:lnTo>
                    <a:lnTo>
                      <a:pt x="358" y="391"/>
                    </a:lnTo>
                    <a:lnTo>
                      <a:pt x="375" y="376"/>
                    </a:lnTo>
                    <a:lnTo>
                      <a:pt x="388" y="359"/>
                    </a:lnTo>
                    <a:lnTo>
                      <a:pt x="396" y="351"/>
                    </a:lnTo>
                    <a:lnTo>
                      <a:pt x="401" y="341"/>
                    </a:lnTo>
                    <a:lnTo>
                      <a:pt x="407" y="334"/>
                    </a:lnTo>
                    <a:lnTo>
                      <a:pt x="413" y="326"/>
                    </a:lnTo>
                    <a:lnTo>
                      <a:pt x="417" y="317"/>
                    </a:lnTo>
                    <a:lnTo>
                      <a:pt x="422" y="305"/>
                    </a:lnTo>
                    <a:lnTo>
                      <a:pt x="424" y="296"/>
                    </a:lnTo>
                    <a:lnTo>
                      <a:pt x="430" y="284"/>
                    </a:lnTo>
                    <a:lnTo>
                      <a:pt x="432" y="275"/>
                    </a:lnTo>
                    <a:lnTo>
                      <a:pt x="434" y="265"/>
                    </a:lnTo>
                    <a:lnTo>
                      <a:pt x="436" y="254"/>
                    </a:lnTo>
                    <a:lnTo>
                      <a:pt x="438" y="244"/>
                    </a:lnTo>
                    <a:lnTo>
                      <a:pt x="439" y="231"/>
                    </a:lnTo>
                    <a:lnTo>
                      <a:pt x="439" y="219"/>
                    </a:lnTo>
                    <a:lnTo>
                      <a:pt x="439" y="210"/>
                    </a:lnTo>
                    <a:lnTo>
                      <a:pt x="438" y="197"/>
                    </a:lnTo>
                    <a:lnTo>
                      <a:pt x="436" y="187"/>
                    </a:lnTo>
                    <a:lnTo>
                      <a:pt x="434" y="176"/>
                    </a:lnTo>
                    <a:lnTo>
                      <a:pt x="432" y="164"/>
                    </a:lnTo>
                    <a:lnTo>
                      <a:pt x="430" y="155"/>
                    </a:lnTo>
                    <a:lnTo>
                      <a:pt x="424" y="145"/>
                    </a:lnTo>
                    <a:lnTo>
                      <a:pt x="422" y="136"/>
                    </a:lnTo>
                    <a:lnTo>
                      <a:pt x="417" y="124"/>
                    </a:lnTo>
                    <a:lnTo>
                      <a:pt x="413" y="115"/>
                    </a:lnTo>
                    <a:lnTo>
                      <a:pt x="407" y="105"/>
                    </a:lnTo>
                    <a:lnTo>
                      <a:pt x="401" y="97"/>
                    </a:lnTo>
                    <a:lnTo>
                      <a:pt x="396" y="90"/>
                    </a:lnTo>
                    <a:lnTo>
                      <a:pt x="388" y="82"/>
                    </a:lnTo>
                    <a:lnTo>
                      <a:pt x="375" y="65"/>
                    </a:lnTo>
                    <a:lnTo>
                      <a:pt x="358" y="50"/>
                    </a:lnTo>
                    <a:lnTo>
                      <a:pt x="350" y="44"/>
                    </a:lnTo>
                    <a:lnTo>
                      <a:pt x="343" y="38"/>
                    </a:lnTo>
                    <a:lnTo>
                      <a:pt x="333" y="33"/>
                    </a:lnTo>
                    <a:lnTo>
                      <a:pt x="325" y="27"/>
                    </a:lnTo>
                    <a:lnTo>
                      <a:pt x="314" y="23"/>
                    </a:lnTo>
                    <a:lnTo>
                      <a:pt x="304" y="17"/>
                    </a:lnTo>
                    <a:lnTo>
                      <a:pt x="295" y="15"/>
                    </a:lnTo>
                    <a:lnTo>
                      <a:pt x="285" y="10"/>
                    </a:lnTo>
                    <a:lnTo>
                      <a:pt x="274" y="8"/>
                    </a:lnTo>
                    <a:lnTo>
                      <a:pt x="263" y="6"/>
                    </a:lnTo>
                    <a:lnTo>
                      <a:pt x="253" y="4"/>
                    </a:lnTo>
                    <a:lnTo>
                      <a:pt x="242" y="2"/>
                    </a:lnTo>
                    <a:lnTo>
                      <a:pt x="230" y="0"/>
                    </a:lnTo>
                    <a:lnTo>
                      <a:pt x="221" y="0"/>
                    </a:lnTo>
                  </a:path>
                </a:pathLst>
              </a:custGeom>
              <a:noFill/>
              <a:ln w="22225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Text Box 18"/>
              <p:cNvSpPr txBox="1">
                <a:spLocks noChangeArrowheads="1"/>
              </p:cNvSpPr>
              <p:nvPr/>
            </p:nvSpPr>
            <p:spPr bwMode="auto">
              <a:xfrm rot="1800000">
                <a:off x="5052" y="4620"/>
                <a:ext cx="1061" cy="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54318" tIns="27158" rIns="54318" bIns="27158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7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</a:rPr>
                  <a:t>100 Mbps 0.01ms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43" name="Text Box 19"/>
              <p:cNvSpPr txBox="1">
                <a:spLocks noChangeArrowheads="1"/>
              </p:cNvSpPr>
              <p:nvPr/>
            </p:nvSpPr>
            <p:spPr bwMode="auto">
              <a:xfrm rot="19800000">
                <a:off x="5202" y="5719"/>
                <a:ext cx="1060" cy="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54318" tIns="27158" rIns="54318" bIns="27158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7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</a:rPr>
                  <a:t>100 Mbps 0.01ms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44" name="Text Box 20"/>
              <p:cNvSpPr txBox="1">
                <a:spLocks noChangeArrowheads="1"/>
              </p:cNvSpPr>
              <p:nvPr/>
            </p:nvSpPr>
            <p:spPr bwMode="auto">
              <a:xfrm>
                <a:off x="5900" y="4917"/>
                <a:ext cx="610" cy="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54318" tIns="27158" rIns="54318" bIns="27158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7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</a:rPr>
                  <a:t>1Mbps 10ms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45" name="Text Box 21"/>
              <p:cNvSpPr txBox="1">
                <a:spLocks noChangeArrowheads="1"/>
              </p:cNvSpPr>
              <p:nvPr/>
            </p:nvSpPr>
            <p:spPr bwMode="auto">
              <a:xfrm rot="18900000">
                <a:off x="6642" y="4562"/>
                <a:ext cx="760" cy="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54318" tIns="27158" rIns="54318" bIns="27158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7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</a:rPr>
                  <a:t>100Mbps 0.01ms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46" name="Text Box 22"/>
              <p:cNvSpPr txBox="1">
                <a:spLocks noChangeArrowheads="1"/>
              </p:cNvSpPr>
              <p:nvPr/>
            </p:nvSpPr>
            <p:spPr bwMode="auto">
              <a:xfrm rot="1800000">
                <a:off x="6586" y="5700"/>
                <a:ext cx="760" cy="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54318" tIns="27158" rIns="54318" bIns="27158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7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</a:rPr>
                  <a:t>100Mbps 0.01ms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47" name="Text Box 23"/>
              <p:cNvSpPr txBox="1">
                <a:spLocks noChangeArrowheads="1"/>
              </p:cNvSpPr>
              <p:nvPr/>
            </p:nvSpPr>
            <p:spPr bwMode="auto">
              <a:xfrm>
                <a:off x="4488" y="4566"/>
                <a:ext cx="407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54318" tIns="27158" rIns="54318" bIns="27158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</a:rPr>
                  <a:t>S1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48" name="Freeform 24"/>
              <p:cNvSpPr>
                <a:spLocks noChangeAspect="1"/>
              </p:cNvSpPr>
              <p:nvPr/>
            </p:nvSpPr>
            <p:spPr bwMode="auto">
              <a:xfrm>
                <a:off x="4436" y="4497"/>
                <a:ext cx="412" cy="379"/>
              </a:xfrm>
              <a:custGeom>
                <a:avLst/>
                <a:gdLst/>
                <a:ahLst/>
                <a:cxnLst>
                  <a:cxn ang="0">
                    <a:pos x="209" y="0"/>
                  </a:cxn>
                  <a:cxn ang="0">
                    <a:pos x="186" y="3"/>
                  </a:cxn>
                  <a:cxn ang="0">
                    <a:pos x="165" y="5"/>
                  </a:cxn>
                  <a:cxn ang="0">
                    <a:pos x="146" y="13"/>
                  </a:cxn>
                  <a:cxn ang="0">
                    <a:pos x="125" y="21"/>
                  </a:cxn>
                  <a:cxn ang="0">
                    <a:pos x="106" y="32"/>
                  </a:cxn>
                  <a:cxn ang="0">
                    <a:pos x="89" y="43"/>
                  </a:cxn>
                  <a:cxn ang="0">
                    <a:pos x="64" y="64"/>
                  </a:cxn>
                  <a:cxn ang="0">
                    <a:pos x="45" y="87"/>
                  </a:cxn>
                  <a:cxn ang="0">
                    <a:pos x="32" y="104"/>
                  </a:cxn>
                  <a:cxn ang="0">
                    <a:pos x="22" y="125"/>
                  </a:cxn>
                  <a:cxn ang="0">
                    <a:pos x="15" y="143"/>
                  </a:cxn>
                  <a:cxn ang="0">
                    <a:pos x="7" y="165"/>
                  </a:cxn>
                  <a:cxn ang="0">
                    <a:pos x="3" y="185"/>
                  </a:cxn>
                  <a:cxn ang="0">
                    <a:pos x="1" y="207"/>
                  </a:cxn>
                  <a:cxn ang="0">
                    <a:pos x="1" y="230"/>
                  </a:cxn>
                  <a:cxn ang="0">
                    <a:pos x="3" y="253"/>
                  </a:cxn>
                  <a:cxn ang="0">
                    <a:pos x="7" y="274"/>
                  </a:cxn>
                  <a:cxn ang="0">
                    <a:pos x="15" y="295"/>
                  </a:cxn>
                  <a:cxn ang="0">
                    <a:pos x="22" y="314"/>
                  </a:cxn>
                  <a:cxn ang="0">
                    <a:pos x="32" y="333"/>
                  </a:cxn>
                  <a:cxn ang="0">
                    <a:pos x="45" y="350"/>
                  </a:cxn>
                  <a:cxn ang="0">
                    <a:pos x="64" y="375"/>
                  </a:cxn>
                  <a:cxn ang="0">
                    <a:pos x="89" y="394"/>
                  </a:cxn>
                  <a:cxn ang="0">
                    <a:pos x="106" y="408"/>
                  </a:cxn>
                  <a:cxn ang="0">
                    <a:pos x="125" y="417"/>
                  </a:cxn>
                  <a:cxn ang="0">
                    <a:pos x="146" y="427"/>
                  </a:cxn>
                  <a:cxn ang="0">
                    <a:pos x="165" y="432"/>
                  </a:cxn>
                  <a:cxn ang="0">
                    <a:pos x="186" y="436"/>
                  </a:cxn>
                  <a:cxn ang="0">
                    <a:pos x="209" y="438"/>
                  </a:cxn>
                  <a:cxn ang="0">
                    <a:pos x="231" y="438"/>
                  </a:cxn>
                  <a:cxn ang="0">
                    <a:pos x="252" y="436"/>
                  </a:cxn>
                  <a:cxn ang="0">
                    <a:pos x="275" y="432"/>
                  </a:cxn>
                  <a:cxn ang="0">
                    <a:pos x="294" y="427"/>
                  </a:cxn>
                  <a:cxn ang="0">
                    <a:pos x="315" y="417"/>
                  </a:cxn>
                  <a:cxn ang="0">
                    <a:pos x="332" y="408"/>
                  </a:cxn>
                  <a:cxn ang="0">
                    <a:pos x="351" y="394"/>
                  </a:cxn>
                  <a:cxn ang="0">
                    <a:pos x="374" y="375"/>
                  </a:cxn>
                  <a:cxn ang="0">
                    <a:pos x="395" y="350"/>
                  </a:cxn>
                  <a:cxn ang="0">
                    <a:pos x="406" y="333"/>
                  </a:cxn>
                  <a:cxn ang="0">
                    <a:pos x="418" y="314"/>
                  </a:cxn>
                  <a:cxn ang="0">
                    <a:pos x="425" y="295"/>
                  </a:cxn>
                  <a:cxn ang="0">
                    <a:pos x="431" y="274"/>
                  </a:cxn>
                  <a:cxn ang="0">
                    <a:pos x="437" y="253"/>
                  </a:cxn>
                  <a:cxn ang="0">
                    <a:pos x="439" y="230"/>
                  </a:cxn>
                  <a:cxn ang="0">
                    <a:pos x="439" y="207"/>
                  </a:cxn>
                  <a:cxn ang="0">
                    <a:pos x="437" y="185"/>
                  </a:cxn>
                  <a:cxn ang="0">
                    <a:pos x="431" y="165"/>
                  </a:cxn>
                  <a:cxn ang="0">
                    <a:pos x="425" y="143"/>
                  </a:cxn>
                  <a:cxn ang="0">
                    <a:pos x="418" y="125"/>
                  </a:cxn>
                  <a:cxn ang="0">
                    <a:pos x="406" y="104"/>
                  </a:cxn>
                  <a:cxn ang="0">
                    <a:pos x="395" y="87"/>
                  </a:cxn>
                  <a:cxn ang="0">
                    <a:pos x="374" y="64"/>
                  </a:cxn>
                  <a:cxn ang="0">
                    <a:pos x="351" y="43"/>
                  </a:cxn>
                  <a:cxn ang="0">
                    <a:pos x="332" y="32"/>
                  </a:cxn>
                  <a:cxn ang="0">
                    <a:pos x="315" y="21"/>
                  </a:cxn>
                  <a:cxn ang="0">
                    <a:pos x="294" y="13"/>
                  </a:cxn>
                  <a:cxn ang="0">
                    <a:pos x="275" y="5"/>
                  </a:cxn>
                  <a:cxn ang="0">
                    <a:pos x="252" y="3"/>
                  </a:cxn>
                  <a:cxn ang="0">
                    <a:pos x="231" y="0"/>
                  </a:cxn>
                </a:cxnLst>
                <a:rect l="0" t="0" r="r" b="b"/>
                <a:pathLst>
                  <a:path w="439" h="438">
                    <a:moveTo>
                      <a:pt x="220" y="0"/>
                    </a:moveTo>
                    <a:lnTo>
                      <a:pt x="209" y="0"/>
                    </a:lnTo>
                    <a:lnTo>
                      <a:pt x="197" y="2"/>
                    </a:lnTo>
                    <a:lnTo>
                      <a:pt x="186" y="3"/>
                    </a:lnTo>
                    <a:lnTo>
                      <a:pt x="176" y="3"/>
                    </a:lnTo>
                    <a:lnTo>
                      <a:pt x="165" y="5"/>
                    </a:lnTo>
                    <a:lnTo>
                      <a:pt x="154" y="9"/>
                    </a:lnTo>
                    <a:lnTo>
                      <a:pt x="146" y="13"/>
                    </a:lnTo>
                    <a:lnTo>
                      <a:pt x="135" y="17"/>
                    </a:lnTo>
                    <a:lnTo>
                      <a:pt x="125" y="21"/>
                    </a:lnTo>
                    <a:lnTo>
                      <a:pt x="115" y="26"/>
                    </a:lnTo>
                    <a:lnTo>
                      <a:pt x="106" y="32"/>
                    </a:lnTo>
                    <a:lnTo>
                      <a:pt x="96" y="36"/>
                    </a:lnTo>
                    <a:lnTo>
                      <a:pt x="89" y="43"/>
                    </a:lnTo>
                    <a:lnTo>
                      <a:pt x="81" y="49"/>
                    </a:lnTo>
                    <a:lnTo>
                      <a:pt x="64" y="64"/>
                    </a:lnTo>
                    <a:lnTo>
                      <a:pt x="51" y="80"/>
                    </a:lnTo>
                    <a:lnTo>
                      <a:pt x="45" y="87"/>
                    </a:lnTo>
                    <a:lnTo>
                      <a:pt x="39" y="97"/>
                    </a:lnTo>
                    <a:lnTo>
                      <a:pt x="32" y="104"/>
                    </a:lnTo>
                    <a:lnTo>
                      <a:pt x="28" y="114"/>
                    </a:lnTo>
                    <a:lnTo>
                      <a:pt x="22" y="125"/>
                    </a:lnTo>
                    <a:lnTo>
                      <a:pt x="19" y="135"/>
                    </a:lnTo>
                    <a:lnTo>
                      <a:pt x="15" y="143"/>
                    </a:lnTo>
                    <a:lnTo>
                      <a:pt x="11" y="154"/>
                    </a:lnTo>
                    <a:lnTo>
                      <a:pt x="7" y="165"/>
                    </a:lnTo>
                    <a:lnTo>
                      <a:pt x="5" y="175"/>
                    </a:lnTo>
                    <a:lnTo>
                      <a:pt x="3" y="185"/>
                    </a:lnTo>
                    <a:lnTo>
                      <a:pt x="1" y="198"/>
                    </a:lnTo>
                    <a:lnTo>
                      <a:pt x="1" y="207"/>
                    </a:lnTo>
                    <a:lnTo>
                      <a:pt x="0" y="219"/>
                    </a:lnTo>
                    <a:lnTo>
                      <a:pt x="1" y="230"/>
                    </a:lnTo>
                    <a:lnTo>
                      <a:pt x="1" y="242"/>
                    </a:lnTo>
                    <a:lnTo>
                      <a:pt x="3" y="253"/>
                    </a:lnTo>
                    <a:lnTo>
                      <a:pt x="5" y="265"/>
                    </a:lnTo>
                    <a:lnTo>
                      <a:pt x="7" y="274"/>
                    </a:lnTo>
                    <a:lnTo>
                      <a:pt x="11" y="284"/>
                    </a:lnTo>
                    <a:lnTo>
                      <a:pt x="15" y="295"/>
                    </a:lnTo>
                    <a:lnTo>
                      <a:pt x="19" y="305"/>
                    </a:lnTo>
                    <a:lnTo>
                      <a:pt x="22" y="314"/>
                    </a:lnTo>
                    <a:lnTo>
                      <a:pt x="28" y="324"/>
                    </a:lnTo>
                    <a:lnTo>
                      <a:pt x="32" y="333"/>
                    </a:lnTo>
                    <a:lnTo>
                      <a:pt x="39" y="343"/>
                    </a:lnTo>
                    <a:lnTo>
                      <a:pt x="45" y="350"/>
                    </a:lnTo>
                    <a:lnTo>
                      <a:pt x="51" y="358"/>
                    </a:lnTo>
                    <a:lnTo>
                      <a:pt x="64" y="375"/>
                    </a:lnTo>
                    <a:lnTo>
                      <a:pt x="81" y="389"/>
                    </a:lnTo>
                    <a:lnTo>
                      <a:pt x="89" y="394"/>
                    </a:lnTo>
                    <a:lnTo>
                      <a:pt x="96" y="402"/>
                    </a:lnTo>
                    <a:lnTo>
                      <a:pt x="106" y="408"/>
                    </a:lnTo>
                    <a:lnTo>
                      <a:pt x="115" y="411"/>
                    </a:lnTo>
                    <a:lnTo>
                      <a:pt x="125" y="417"/>
                    </a:lnTo>
                    <a:lnTo>
                      <a:pt x="135" y="421"/>
                    </a:lnTo>
                    <a:lnTo>
                      <a:pt x="146" y="427"/>
                    </a:lnTo>
                    <a:lnTo>
                      <a:pt x="154" y="429"/>
                    </a:lnTo>
                    <a:lnTo>
                      <a:pt x="165" y="432"/>
                    </a:lnTo>
                    <a:lnTo>
                      <a:pt x="176" y="434"/>
                    </a:lnTo>
                    <a:lnTo>
                      <a:pt x="186" y="436"/>
                    </a:lnTo>
                    <a:lnTo>
                      <a:pt x="197" y="436"/>
                    </a:lnTo>
                    <a:lnTo>
                      <a:pt x="209" y="438"/>
                    </a:lnTo>
                    <a:lnTo>
                      <a:pt x="220" y="438"/>
                    </a:lnTo>
                    <a:lnTo>
                      <a:pt x="231" y="438"/>
                    </a:lnTo>
                    <a:lnTo>
                      <a:pt x="243" y="436"/>
                    </a:lnTo>
                    <a:lnTo>
                      <a:pt x="252" y="436"/>
                    </a:lnTo>
                    <a:lnTo>
                      <a:pt x="264" y="434"/>
                    </a:lnTo>
                    <a:lnTo>
                      <a:pt x="275" y="432"/>
                    </a:lnTo>
                    <a:lnTo>
                      <a:pt x="285" y="429"/>
                    </a:lnTo>
                    <a:lnTo>
                      <a:pt x="294" y="427"/>
                    </a:lnTo>
                    <a:lnTo>
                      <a:pt x="306" y="421"/>
                    </a:lnTo>
                    <a:lnTo>
                      <a:pt x="315" y="417"/>
                    </a:lnTo>
                    <a:lnTo>
                      <a:pt x="325" y="411"/>
                    </a:lnTo>
                    <a:lnTo>
                      <a:pt x="332" y="408"/>
                    </a:lnTo>
                    <a:lnTo>
                      <a:pt x="342" y="402"/>
                    </a:lnTo>
                    <a:lnTo>
                      <a:pt x="351" y="394"/>
                    </a:lnTo>
                    <a:lnTo>
                      <a:pt x="359" y="389"/>
                    </a:lnTo>
                    <a:lnTo>
                      <a:pt x="374" y="375"/>
                    </a:lnTo>
                    <a:lnTo>
                      <a:pt x="389" y="358"/>
                    </a:lnTo>
                    <a:lnTo>
                      <a:pt x="395" y="350"/>
                    </a:lnTo>
                    <a:lnTo>
                      <a:pt x="401" y="343"/>
                    </a:lnTo>
                    <a:lnTo>
                      <a:pt x="406" y="333"/>
                    </a:lnTo>
                    <a:lnTo>
                      <a:pt x="412" y="324"/>
                    </a:lnTo>
                    <a:lnTo>
                      <a:pt x="418" y="314"/>
                    </a:lnTo>
                    <a:lnTo>
                      <a:pt x="422" y="305"/>
                    </a:lnTo>
                    <a:lnTo>
                      <a:pt x="425" y="295"/>
                    </a:lnTo>
                    <a:lnTo>
                      <a:pt x="429" y="284"/>
                    </a:lnTo>
                    <a:lnTo>
                      <a:pt x="431" y="274"/>
                    </a:lnTo>
                    <a:lnTo>
                      <a:pt x="435" y="265"/>
                    </a:lnTo>
                    <a:lnTo>
                      <a:pt x="437" y="253"/>
                    </a:lnTo>
                    <a:lnTo>
                      <a:pt x="439" y="242"/>
                    </a:lnTo>
                    <a:lnTo>
                      <a:pt x="439" y="230"/>
                    </a:lnTo>
                    <a:lnTo>
                      <a:pt x="439" y="219"/>
                    </a:lnTo>
                    <a:lnTo>
                      <a:pt x="439" y="207"/>
                    </a:lnTo>
                    <a:lnTo>
                      <a:pt x="439" y="198"/>
                    </a:lnTo>
                    <a:lnTo>
                      <a:pt x="437" y="185"/>
                    </a:lnTo>
                    <a:lnTo>
                      <a:pt x="435" y="175"/>
                    </a:lnTo>
                    <a:lnTo>
                      <a:pt x="431" y="165"/>
                    </a:lnTo>
                    <a:lnTo>
                      <a:pt x="429" y="154"/>
                    </a:lnTo>
                    <a:lnTo>
                      <a:pt x="425" y="143"/>
                    </a:lnTo>
                    <a:lnTo>
                      <a:pt x="422" y="135"/>
                    </a:lnTo>
                    <a:lnTo>
                      <a:pt x="418" y="125"/>
                    </a:lnTo>
                    <a:lnTo>
                      <a:pt x="412" y="114"/>
                    </a:lnTo>
                    <a:lnTo>
                      <a:pt x="406" y="104"/>
                    </a:lnTo>
                    <a:lnTo>
                      <a:pt x="401" y="97"/>
                    </a:lnTo>
                    <a:lnTo>
                      <a:pt x="395" y="87"/>
                    </a:lnTo>
                    <a:lnTo>
                      <a:pt x="389" y="80"/>
                    </a:lnTo>
                    <a:lnTo>
                      <a:pt x="374" y="64"/>
                    </a:lnTo>
                    <a:lnTo>
                      <a:pt x="359" y="49"/>
                    </a:lnTo>
                    <a:lnTo>
                      <a:pt x="351" y="43"/>
                    </a:lnTo>
                    <a:lnTo>
                      <a:pt x="342" y="36"/>
                    </a:lnTo>
                    <a:lnTo>
                      <a:pt x="332" y="32"/>
                    </a:lnTo>
                    <a:lnTo>
                      <a:pt x="325" y="26"/>
                    </a:lnTo>
                    <a:lnTo>
                      <a:pt x="315" y="21"/>
                    </a:lnTo>
                    <a:lnTo>
                      <a:pt x="306" y="17"/>
                    </a:lnTo>
                    <a:lnTo>
                      <a:pt x="294" y="13"/>
                    </a:lnTo>
                    <a:lnTo>
                      <a:pt x="285" y="9"/>
                    </a:lnTo>
                    <a:lnTo>
                      <a:pt x="275" y="5"/>
                    </a:lnTo>
                    <a:lnTo>
                      <a:pt x="264" y="3"/>
                    </a:lnTo>
                    <a:lnTo>
                      <a:pt x="252" y="3"/>
                    </a:lnTo>
                    <a:lnTo>
                      <a:pt x="243" y="2"/>
                    </a:lnTo>
                    <a:lnTo>
                      <a:pt x="231" y="0"/>
                    </a:lnTo>
                    <a:lnTo>
                      <a:pt x="220" y="0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5"/>
              <p:cNvSpPr>
                <a:spLocks noChangeAspect="1"/>
              </p:cNvSpPr>
              <p:nvPr/>
            </p:nvSpPr>
            <p:spPr bwMode="auto">
              <a:xfrm>
                <a:off x="5464" y="5208"/>
                <a:ext cx="411" cy="379"/>
              </a:xfrm>
              <a:custGeom>
                <a:avLst/>
                <a:gdLst/>
                <a:ahLst/>
                <a:cxnLst>
                  <a:cxn ang="0">
                    <a:pos x="207" y="0"/>
                  </a:cxn>
                  <a:cxn ang="0">
                    <a:pos x="186" y="4"/>
                  </a:cxn>
                  <a:cxn ang="0">
                    <a:pos x="165" y="6"/>
                  </a:cxn>
                  <a:cxn ang="0">
                    <a:pos x="144" y="14"/>
                  </a:cxn>
                  <a:cxn ang="0">
                    <a:pos x="123" y="23"/>
                  </a:cxn>
                  <a:cxn ang="0">
                    <a:pos x="106" y="33"/>
                  </a:cxn>
                  <a:cxn ang="0">
                    <a:pos x="89" y="44"/>
                  </a:cxn>
                  <a:cxn ang="0">
                    <a:pos x="64" y="65"/>
                  </a:cxn>
                  <a:cxn ang="0">
                    <a:pos x="43" y="88"/>
                  </a:cxn>
                  <a:cxn ang="0">
                    <a:pos x="32" y="105"/>
                  </a:cxn>
                  <a:cxn ang="0">
                    <a:pos x="21" y="124"/>
                  </a:cxn>
                  <a:cxn ang="0">
                    <a:pos x="13" y="145"/>
                  </a:cxn>
                  <a:cxn ang="0">
                    <a:pos x="7" y="166"/>
                  </a:cxn>
                  <a:cxn ang="0">
                    <a:pos x="2" y="185"/>
                  </a:cxn>
                  <a:cxn ang="0">
                    <a:pos x="2" y="210"/>
                  </a:cxn>
                  <a:cxn ang="0">
                    <a:pos x="2" y="231"/>
                  </a:cxn>
                  <a:cxn ang="0">
                    <a:pos x="2" y="254"/>
                  </a:cxn>
                  <a:cxn ang="0">
                    <a:pos x="7" y="275"/>
                  </a:cxn>
                  <a:cxn ang="0">
                    <a:pos x="13" y="296"/>
                  </a:cxn>
                  <a:cxn ang="0">
                    <a:pos x="21" y="317"/>
                  </a:cxn>
                  <a:cxn ang="0">
                    <a:pos x="32" y="334"/>
                  </a:cxn>
                  <a:cxn ang="0">
                    <a:pos x="43" y="351"/>
                  </a:cxn>
                  <a:cxn ang="0">
                    <a:pos x="64" y="374"/>
                  </a:cxn>
                  <a:cxn ang="0">
                    <a:pos x="89" y="397"/>
                  </a:cxn>
                  <a:cxn ang="0">
                    <a:pos x="106" y="408"/>
                  </a:cxn>
                  <a:cxn ang="0">
                    <a:pos x="123" y="418"/>
                  </a:cxn>
                  <a:cxn ang="0">
                    <a:pos x="144" y="425"/>
                  </a:cxn>
                  <a:cxn ang="0">
                    <a:pos x="165" y="433"/>
                  </a:cxn>
                  <a:cxn ang="0">
                    <a:pos x="186" y="437"/>
                  </a:cxn>
                  <a:cxn ang="0">
                    <a:pos x="207" y="439"/>
                  </a:cxn>
                  <a:cxn ang="0">
                    <a:pos x="230" y="439"/>
                  </a:cxn>
                  <a:cxn ang="0">
                    <a:pos x="253" y="437"/>
                  </a:cxn>
                  <a:cxn ang="0">
                    <a:pos x="273" y="433"/>
                  </a:cxn>
                  <a:cxn ang="0">
                    <a:pos x="294" y="425"/>
                  </a:cxn>
                  <a:cxn ang="0">
                    <a:pos x="313" y="418"/>
                  </a:cxn>
                  <a:cxn ang="0">
                    <a:pos x="332" y="408"/>
                  </a:cxn>
                  <a:cxn ang="0">
                    <a:pos x="351" y="397"/>
                  </a:cxn>
                  <a:cxn ang="0">
                    <a:pos x="374" y="374"/>
                  </a:cxn>
                  <a:cxn ang="0">
                    <a:pos x="393" y="351"/>
                  </a:cxn>
                  <a:cxn ang="0">
                    <a:pos x="407" y="334"/>
                  </a:cxn>
                  <a:cxn ang="0">
                    <a:pos x="416" y="317"/>
                  </a:cxn>
                  <a:cxn ang="0">
                    <a:pos x="426" y="296"/>
                  </a:cxn>
                  <a:cxn ang="0">
                    <a:pos x="431" y="275"/>
                  </a:cxn>
                  <a:cxn ang="0">
                    <a:pos x="435" y="254"/>
                  </a:cxn>
                  <a:cxn ang="0">
                    <a:pos x="437" y="231"/>
                  </a:cxn>
                  <a:cxn ang="0">
                    <a:pos x="437" y="210"/>
                  </a:cxn>
                  <a:cxn ang="0">
                    <a:pos x="435" y="185"/>
                  </a:cxn>
                  <a:cxn ang="0">
                    <a:pos x="431" y="166"/>
                  </a:cxn>
                  <a:cxn ang="0">
                    <a:pos x="426" y="145"/>
                  </a:cxn>
                  <a:cxn ang="0">
                    <a:pos x="416" y="124"/>
                  </a:cxn>
                  <a:cxn ang="0">
                    <a:pos x="407" y="105"/>
                  </a:cxn>
                  <a:cxn ang="0">
                    <a:pos x="393" y="88"/>
                  </a:cxn>
                  <a:cxn ang="0">
                    <a:pos x="374" y="65"/>
                  </a:cxn>
                  <a:cxn ang="0">
                    <a:pos x="351" y="44"/>
                  </a:cxn>
                  <a:cxn ang="0">
                    <a:pos x="332" y="33"/>
                  </a:cxn>
                  <a:cxn ang="0">
                    <a:pos x="313" y="23"/>
                  </a:cxn>
                  <a:cxn ang="0">
                    <a:pos x="294" y="14"/>
                  </a:cxn>
                  <a:cxn ang="0">
                    <a:pos x="273" y="6"/>
                  </a:cxn>
                  <a:cxn ang="0">
                    <a:pos x="253" y="4"/>
                  </a:cxn>
                  <a:cxn ang="0">
                    <a:pos x="230" y="0"/>
                  </a:cxn>
                </a:cxnLst>
                <a:rect l="0" t="0" r="r" b="b"/>
                <a:pathLst>
                  <a:path w="439" h="439">
                    <a:moveTo>
                      <a:pt x="220" y="0"/>
                    </a:moveTo>
                    <a:lnTo>
                      <a:pt x="207" y="0"/>
                    </a:lnTo>
                    <a:lnTo>
                      <a:pt x="197" y="2"/>
                    </a:lnTo>
                    <a:lnTo>
                      <a:pt x="186" y="4"/>
                    </a:lnTo>
                    <a:lnTo>
                      <a:pt x="175" y="6"/>
                    </a:lnTo>
                    <a:lnTo>
                      <a:pt x="165" y="6"/>
                    </a:lnTo>
                    <a:lnTo>
                      <a:pt x="154" y="10"/>
                    </a:lnTo>
                    <a:lnTo>
                      <a:pt x="144" y="14"/>
                    </a:lnTo>
                    <a:lnTo>
                      <a:pt x="133" y="17"/>
                    </a:lnTo>
                    <a:lnTo>
                      <a:pt x="123" y="23"/>
                    </a:lnTo>
                    <a:lnTo>
                      <a:pt x="116" y="27"/>
                    </a:lnTo>
                    <a:lnTo>
                      <a:pt x="106" y="33"/>
                    </a:lnTo>
                    <a:lnTo>
                      <a:pt x="97" y="38"/>
                    </a:lnTo>
                    <a:lnTo>
                      <a:pt x="89" y="44"/>
                    </a:lnTo>
                    <a:lnTo>
                      <a:pt x="80" y="50"/>
                    </a:lnTo>
                    <a:lnTo>
                      <a:pt x="64" y="65"/>
                    </a:lnTo>
                    <a:lnTo>
                      <a:pt x="51" y="80"/>
                    </a:lnTo>
                    <a:lnTo>
                      <a:pt x="43" y="88"/>
                    </a:lnTo>
                    <a:lnTo>
                      <a:pt x="38" y="97"/>
                    </a:lnTo>
                    <a:lnTo>
                      <a:pt x="32" y="105"/>
                    </a:lnTo>
                    <a:lnTo>
                      <a:pt x="26" y="115"/>
                    </a:lnTo>
                    <a:lnTo>
                      <a:pt x="21" y="124"/>
                    </a:lnTo>
                    <a:lnTo>
                      <a:pt x="19" y="136"/>
                    </a:lnTo>
                    <a:lnTo>
                      <a:pt x="13" y="145"/>
                    </a:lnTo>
                    <a:lnTo>
                      <a:pt x="11" y="155"/>
                    </a:lnTo>
                    <a:lnTo>
                      <a:pt x="7" y="166"/>
                    </a:lnTo>
                    <a:lnTo>
                      <a:pt x="3" y="176"/>
                    </a:lnTo>
                    <a:lnTo>
                      <a:pt x="2" y="185"/>
                    </a:lnTo>
                    <a:lnTo>
                      <a:pt x="2" y="197"/>
                    </a:lnTo>
                    <a:lnTo>
                      <a:pt x="2" y="210"/>
                    </a:lnTo>
                    <a:lnTo>
                      <a:pt x="0" y="219"/>
                    </a:lnTo>
                    <a:lnTo>
                      <a:pt x="2" y="231"/>
                    </a:lnTo>
                    <a:lnTo>
                      <a:pt x="2" y="242"/>
                    </a:lnTo>
                    <a:lnTo>
                      <a:pt x="2" y="254"/>
                    </a:lnTo>
                    <a:lnTo>
                      <a:pt x="3" y="265"/>
                    </a:lnTo>
                    <a:lnTo>
                      <a:pt x="7" y="275"/>
                    </a:lnTo>
                    <a:lnTo>
                      <a:pt x="11" y="284"/>
                    </a:lnTo>
                    <a:lnTo>
                      <a:pt x="13" y="296"/>
                    </a:lnTo>
                    <a:lnTo>
                      <a:pt x="19" y="305"/>
                    </a:lnTo>
                    <a:lnTo>
                      <a:pt x="21" y="317"/>
                    </a:lnTo>
                    <a:lnTo>
                      <a:pt x="26" y="324"/>
                    </a:lnTo>
                    <a:lnTo>
                      <a:pt x="32" y="334"/>
                    </a:lnTo>
                    <a:lnTo>
                      <a:pt x="38" y="341"/>
                    </a:lnTo>
                    <a:lnTo>
                      <a:pt x="43" y="351"/>
                    </a:lnTo>
                    <a:lnTo>
                      <a:pt x="51" y="359"/>
                    </a:lnTo>
                    <a:lnTo>
                      <a:pt x="64" y="374"/>
                    </a:lnTo>
                    <a:lnTo>
                      <a:pt x="80" y="389"/>
                    </a:lnTo>
                    <a:lnTo>
                      <a:pt x="89" y="397"/>
                    </a:lnTo>
                    <a:lnTo>
                      <a:pt x="97" y="402"/>
                    </a:lnTo>
                    <a:lnTo>
                      <a:pt x="106" y="408"/>
                    </a:lnTo>
                    <a:lnTo>
                      <a:pt x="116" y="414"/>
                    </a:lnTo>
                    <a:lnTo>
                      <a:pt x="123" y="418"/>
                    </a:lnTo>
                    <a:lnTo>
                      <a:pt x="133" y="422"/>
                    </a:lnTo>
                    <a:lnTo>
                      <a:pt x="144" y="425"/>
                    </a:lnTo>
                    <a:lnTo>
                      <a:pt x="154" y="431"/>
                    </a:lnTo>
                    <a:lnTo>
                      <a:pt x="165" y="433"/>
                    </a:lnTo>
                    <a:lnTo>
                      <a:pt x="175" y="435"/>
                    </a:lnTo>
                    <a:lnTo>
                      <a:pt x="186" y="437"/>
                    </a:lnTo>
                    <a:lnTo>
                      <a:pt x="197" y="439"/>
                    </a:lnTo>
                    <a:lnTo>
                      <a:pt x="207" y="439"/>
                    </a:lnTo>
                    <a:lnTo>
                      <a:pt x="220" y="439"/>
                    </a:lnTo>
                    <a:lnTo>
                      <a:pt x="230" y="439"/>
                    </a:lnTo>
                    <a:lnTo>
                      <a:pt x="241" y="439"/>
                    </a:lnTo>
                    <a:lnTo>
                      <a:pt x="253" y="437"/>
                    </a:lnTo>
                    <a:lnTo>
                      <a:pt x="262" y="435"/>
                    </a:lnTo>
                    <a:lnTo>
                      <a:pt x="273" y="433"/>
                    </a:lnTo>
                    <a:lnTo>
                      <a:pt x="285" y="431"/>
                    </a:lnTo>
                    <a:lnTo>
                      <a:pt x="294" y="425"/>
                    </a:lnTo>
                    <a:lnTo>
                      <a:pt x="304" y="422"/>
                    </a:lnTo>
                    <a:lnTo>
                      <a:pt x="313" y="418"/>
                    </a:lnTo>
                    <a:lnTo>
                      <a:pt x="323" y="414"/>
                    </a:lnTo>
                    <a:lnTo>
                      <a:pt x="332" y="408"/>
                    </a:lnTo>
                    <a:lnTo>
                      <a:pt x="342" y="402"/>
                    </a:lnTo>
                    <a:lnTo>
                      <a:pt x="351" y="397"/>
                    </a:lnTo>
                    <a:lnTo>
                      <a:pt x="359" y="389"/>
                    </a:lnTo>
                    <a:lnTo>
                      <a:pt x="374" y="374"/>
                    </a:lnTo>
                    <a:lnTo>
                      <a:pt x="388" y="359"/>
                    </a:lnTo>
                    <a:lnTo>
                      <a:pt x="393" y="351"/>
                    </a:lnTo>
                    <a:lnTo>
                      <a:pt x="401" y="341"/>
                    </a:lnTo>
                    <a:lnTo>
                      <a:pt x="407" y="334"/>
                    </a:lnTo>
                    <a:lnTo>
                      <a:pt x="410" y="324"/>
                    </a:lnTo>
                    <a:lnTo>
                      <a:pt x="416" y="317"/>
                    </a:lnTo>
                    <a:lnTo>
                      <a:pt x="420" y="305"/>
                    </a:lnTo>
                    <a:lnTo>
                      <a:pt x="426" y="296"/>
                    </a:lnTo>
                    <a:lnTo>
                      <a:pt x="428" y="284"/>
                    </a:lnTo>
                    <a:lnTo>
                      <a:pt x="431" y="275"/>
                    </a:lnTo>
                    <a:lnTo>
                      <a:pt x="433" y="265"/>
                    </a:lnTo>
                    <a:lnTo>
                      <a:pt x="435" y="254"/>
                    </a:lnTo>
                    <a:lnTo>
                      <a:pt x="437" y="242"/>
                    </a:lnTo>
                    <a:lnTo>
                      <a:pt x="437" y="231"/>
                    </a:lnTo>
                    <a:lnTo>
                      <a:pt x="439" y="219"/>
                    </a:lnTo>
                    <a:lnTo>
                      <a:pt x="437" y="210"/>
                    </a:lnTo>
                    <a:lnTo>
                      <a:pt x="437" y="197"/>
                    </a:lnTo>
                    <a:lnTo>
                      <a:pt x="435" y="185"/>
                    </a:lnTo>
                    <a:lnTo>
                      <a:pt x="433" y="176"/>
                    </a:lnTo>
                    <a:lnTo>
                      <a:pt x="431" y="166"/>
                    </a:lnTo>
                    <a:lnTo>
                      <a:pt x="428" y="155"/>
                    </a:lnTo>
                    <a:lnTo>
                      <a:pt x="426" y="145"/>
                    </a:lnTo>
                    <a:lnTo>
                      <a:pt x="420" y="136"/>
                    </a:lnTo>
                    <a:lnTo>
                      <a:pt x="416" y="124"/>
                    </a:lnTo>
                    <a:lnTo>
                      <a:pt x="410" y="115"/>
                    </a:lnTo>
                    <a:lnTo>
                      <a:pt x="407" y="105"/>
                    </a:lnTo>
                    <a:lnTo>
                      <a:pt x="401" y="97"/>
                    </a:lnTo>
                    <a:lnTo>
                      <a:pt x="393" y="88"/>
                    </a:lnTo>
                    <a:lnTo>
                      <a:pt x="388" y="80"/>
                    </a:lnTo>
                    <a:lnTo>
                      <a:pt x="374" y="65"/>
                    </a:lnTo>
                    <a:lnTo>
                      <a:pt x="359" y="50"/>
                    </a:lnTo>
                    <a:lnTo>
                      <a:pt x="351" y="44"/>
                    </a:lnTo>
                    <a:lnTo>
                      <a:pt x="342" y="38"/>
                    </a:lnTo>
                    <a:lnTo>
                      <a:pt x="332" y="33"/>
                    </a:lnTo>
                    <a:lnTo>
                      <a:pt x="323" y="27"/>
                    </a:lnTo>
                    <a:lnTo>
                      <a:pt x="313" y="23"/>
                    </a:lnTo>
                    <a:lnTo>
                      <a:pt x="304" y="17"/>
                    </a:lnTo>
                    <a:lnTo>
                      <a:pt x="294" y="14"/>
                    </a:lnTo>
                    <a:lnTo>
                      <a:pt x="285" y="10"/>
                    </a:lnTo>
                    <a:lnTo>
                      <a:pt x="273" y="6"/>
                    </a:lnTo>
                    <a:lnTo>
                      <a:pt x="262" y="6"/>
                    </a:lnTo>
                    <a:lnTo>
                      <a:pt x="253" y="4"/>
                    </a:lnTo>
                    <a:lnTo>
                      <a:pt x="241" y="2"/>
                    </a:lnTo>
                    <a:lnTo>
                      <a:pt x="230" y="0"/>
                    </a:lnTo>
                    <a:lnTo>
                      <a:pt x="220" y="0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"/>
              <p:cNvSpPr>
                <a:spLocks noChangeAspect="1"/>
              </p:cNvSpPr>
              <p:nvPr/>
            </p:nvSpPr>
            <p:spPr bwMode="auto">
              <a:xfrm>
                <a:off x="6403" y="5208"/>
                <a:ext cx="410" cy="379"/>
              </a:xfrm>
              <a:custGeom>
                <a:avLst/>
                <a:gdLst/>
                <a:ahLst/>
                <a:cxnLst>
                  <a:cxn ang="0">
                    <a:pos x="209" y="0"/>
                  </a:cxn>
                  <a:cxn ang="0">
                    <a:pos x="188" y="4"/>
                  </a:cxn>
                  <a:cxn ang="0">
                    <a:pos x="165" y="6"/>
                  </a:cxn>
                  <a:cxn ang="0">
                    <a:pos x="146" y="14"/>
                  </a:cxn>
                  <a:cxn ang="0">
                    <a:pos x="125" y="23"/>
                  </a:cxn>
                  <a:cxn ang="0">
                    <a:pos x="106" y="33"/>
                  </a:cxn>
                  <a:cxn ang="0">
                    <a:pos x="89" y="44"/>
                  </a:cxn>
                  <a:cxn ang="0">
                    <a:pos x="66" y="65"/>
                  </a:cxn>
                  <a:cxn ang="0">
                    <a:pos x="45" y="88"/>
                  </a:cxn>
                  <a:cxn ang="0">
                    <a:pos x="32" y="105"/>
                  </a:cxn>
                  <a:cxn ang="0">
                    <a:pos x="23" y="124"/>
                  </a:cxn>
                  <a:cxn ang="0">
                    <a:pos x="15" y="145"/>
                  </a:cxn>
                  <a:cxn ang="0">
                    <a:pos x="9" y="166"/>
                  </a:cxn>
                  <a:cxn ang="0">
                    <a:pos x="4" y="185"/>
                  </a:cxn>
                  <a:cxn ang="0">
                    <a:pos x="0" y="210"/>
                  </a:cxn>
                  <a:cxn ang="0">
                    <a:pos x="0" y="231"/>
                  </a:cxn>
                  <a:cxn ang="0">
                    <a:pos x="4" y="254"/>
                  </a:cxn>
                  <a:cxn ang="0">
                    <a:pos x="9" y="275"/>
                  </a:cxn>
                  <a:cxn ang="0">
                    <a:pos x="15" y="296"/>
                  </a:cxn>
                  <a:cxn ang="0">
                    <a:pos x="23" y="317"/>
                  </a:cxn>
                  <a:cxn ang="0">
                    <a:pos x="32" y="334"/>
                  </a:cxn>
                  <a:cxn ang="0">
                    <a:pos x="45" y="351"/>
                  </a:cxn>
                  <a:cxn ang="0">
                    <a:pos x="66" y="376"/>
                  </a:cxn>
                  <a:cxn ang="0">
                    <a:pos x="89" y="397"/>
                  </a:cxn>
                  <a:cxn ang="0">
                    <a:pos x="106" y="408"/>
                  </a:cxn>
                  <a:cxn ang="0">
                    <a:pos x="125" y="418"/>
                  </a:cxn>
                  <a:cxn ang="0">
                    <a:pos x="146" y="427"/>
                  </a:cxn>
                  <a:cxn ang="0">
                    <a:pos x="165" y="433"/>
                  </a:cxn>
                  <a:cxn ang="0">
                    <a:pos x="188" y="439"/>
                  </a:cxn>
                  <a:cxn ang="0">
                    <a:pos x="209" y="439"/>
                  </a:cxn>
                  <a:cxn ang="0">
                    <a:pos x="232" y="439"/>
                  </a:cxn>
                  <a:cxn ang="0">
                    <a:pos x="253" y="439"/>
                  </a:cxn>
                  <a:cxn ang="0">
                    <a:pos x="275" y="433"/>
                  </a:cxn>
                  <a:cxn ang="0">
                    <a:pos x="294" y="427"/>
                  </a:cxn>
                  <a:cxn ang="0">
                    <a:pos x="315" y="418"/>
                  </a:cxn>
                  <a:cxn ang="0">
                    <a:pos x="334" y="408"/>
                  </a:cxn>
                  <a:cxn ang="0">
                    <a:pos x="350" y="397"/>
                  </a:cxn>
                  <a:cxn ang="0">
                    <a:pos x="374" y="376"/>
                  </a:cxn>
                  <a:cxn ang="0">
                    <a:pos x="395" y="351"/>
                  </a:cxn>
                  <a:cxn ang="0">
                    <a:pos x="407" y="334"/>
                  </a:cxn>
                  <a:cxn ang="0">
                    <a:pos x="416" y="317"/>
                  </a:cxn>
                  <a:cxn ang="0">
                    <a:pos x="426" y="296"/>
                  </a:cxn>
                  <a:cxn ang="0">
                    <a:pos x="431" y="275"/>
                  </a:cxn>
                  <a:cxn ang="0">
                    <a:pos x="437" y="254"/>
                  </a:cxn>
                  <a:cxn ang="0">
                    <a:pos x="439" y="231"/>
                  </a:cxn>
                  <a:cxn ang="0">
                    <a:pos x="439" y="210"/>
                  </a:cxn>
                  <a:cxn ang="0">
                    <a:pos x="437" y="185"/>
                  </a:cxn>
                  <a:cxn ang="0">
                    <a:pos x="431" y="166"/>
                  </a:cxn>
                  <a:cxn ang="0">
                    <a:pos x="426" y="145"/>
                  </a:cxn>
                  <a:cxn ang="0">
                    <a:pos x="416" y="124"/>
                  </a:cxn>
                  <a:cxn ang="0">
                    <a:pos x="407" y="105"/>
                  </a:cxn>
                  <a:cxn ang="0">
                    <a:pos x="395" y="88"/>
                  </a:cxn>
                  <a:cxn ang="0">
                    <a:pos x="374" y="65"/>
                  </a:cxn>
                  <a:cxn ang="0">
                    <a:pos x="350" y="44"/>
                  </a:cxn>
                  <a:cxn ang="0">
                    <a:pos x="334" y="33"/>
                  </a:cxn>
                  <a:cxn ang="0">
                    <a:pos x="315" y="23"/>
                  </a:cxn>
                  <a:cxn ang="0">
                    <a:pos x="294" y="14"/>
                  </a:cxn>
                  <a:cxn ang="0">
                    <a:pos x="275" y="6"/>
                  </a:cxn>
                  <a:cxn ang="0">
                    <a:pos x="253" y="4"/>
                  </a:cxn>
                  <a:cxn ang="0">
                    <a:pos x="232" y="0"/>
                  </a:cxn>
                </a:cxnLst>
                <a:rect l="0" t="0" r="r" b="b"/>
                <a:pathLst>
                  <a:path w="439" h="439">
                    <a:moveTo>
                      <a:pt x="220" y="0"/>
                    </a:moveTo>
                    <a:lnTo>
                      <a:pt x="209" y="0"/>
                    </a:lnTo>
                    <a:lnTo>
                      <a:pt x="197" y="2"/>
                    </a:lnTo>
                    <a:lnTo>
                      <a:pt x="188" y="4"/>
                    </a:lnTo>
                    <a:lnTo>
                      <a:pt x="177" y="6"/>
                    </a:lnTo>
                    <a:lnTo>
                      <a:pt x="165" y="6"/>
                    </a:lnTo>
                    <a:lnTo>
                      <a:pt x="156" y="10"/>
                    </a:lnTo>
                    <a:lnTo>
                      <a:pt x="146" y="14"/>
                    </a:lnTo>
                    <a:lnTo>
                      <a:pt x="135" y="17"/>
                    </a:lnTo>
                    <a:lnTo>
                      <a:pt x="125" y="23"/>
                    </a:lnTo>
                    <a:lnTo>
                      <a:pt x="116" y="27"/>
                    </a:lnTo>
                    <a:lnTo>
                      <a:pt x="106" y="33"/>
                    </a:lnTo>
                    <a:lnTo>
                      <a:pt x="99" y="38"/>
                    </a:lnTo>
                    <a:lnTo>
                      <a:pt x="89" y="44"/>
                    </a:lnTo>
                    <a:lnTo>
                      <a:pt x="81" y="50"/>
                    </a:lnTo>
                    <a:lnTo>
                      <a:pt x="66" y="65"/>
                    </a:lnTo>
                    <a:lnTo>
                      <a:pt x="51" y="80"/>
                    </a:lnTo>
                    <a:lnTo>
                      <a:pt x="45" y="88"/>
                    </a:lnTo>
                    <a:lnTo>
                      <a:pt x="40" y="97"/>
                    </a:lnTo>
                    <a:lnTo>
                      <a:pt x="32" y="105"/>
                    </a:lnTo>
                    <a:lnTo>
                      <a:pt x="26" y="115"/>
                    </a:lnTo>
                    <a:lnTo>
                      <a:pt x="23" y="124"/>
                    </a:lnTo>
                    <a:lnTo>
                      <a:pt x="17" y="136"/>
                    </a:lnTo>
                    <a:lnTo>
                      <a:pt x="15" y="145"/>
                    </a:lnTo>
                    <a:lnTo>
                      <a:pt x="11" y="155"/>
                    </a:lnTo>
                    <a:lnTo>
                      <a:pt x="9" y="166"/>
                    </a:lnTo>
                    <a:lnTo>
                      <a:pt x="5" y="176"/>
                    </a:lnTo>
                    <a:lnTo>
                      <a:pt x="4" y="185"/>
                    </a:lnTo>
                    <a:lnTo>
                      <a:pt x="2" y="197"/>
                    </a:lnTo>
                    <a:lnTo>
                      <a:pt x="0" y="210"/>
                    </a:lnTo>
                    <a:lnTo>
                      <a:pt x="0" y="219"/>
                    </a:lnTo>
                    <a:lnTo>
                      <a:pt x="0" y="231"/>
                    </a:lnTo>
                    <a:lnTo>
                      <a:pt x="2" y="242"/>
                    </a:lnTo>
                    <a:lnTo>
                      <a:pt x="4" y="254"/>
                    </a:lnTo>
                    <a:lnTo>
                      <a:pt x="5" y="265"/>
                    </a:lnTo>
                    <a:lnTo>
                      <a:pt x="9" y="275"/>
                    </a:lnTo>
                    <a:lnTo>
                      <a:pt x="11" y="284"/>
                    </a:lnTo>
                    <a:lnTo>
                      <a:pt x="15" y="296"/>
                    </a:lnTo>
                    <a:lnTo>
                      <a:pt x="17" y="305"/>
                    </a:lnTo>
                    <a:lnTo>
                      <a:pt x="23" y="317"/>
                    </a:lnTo>
                    <a:lnTo>
                      <a:pt x="26" y="324"/>
                    </a:lnTo>
                    <a:lnTo>
                      <a:pt x="32" y="334"/>
                    </a:lnTo>
                    <a:lnTo>
                      <a:pt x="40" y="341"/>
                    </a:lnTo>
                    <a:lnTo>
                      <a:pt x="45" y="351"/>
                    </a:lnTo>
                    <a:lnTo>
                      <a:pt x="51" y="359"/>
                    </a:lnTo>
                    <a:lnTo>
                      <a:pt x="66" y="376"/>
                    </a:lnTo>
                    <a:lnTo>
                      <a:pt x="81" y="389"/>
                    </a:lnTo>
                    <a:lnTo>
                      <a:pt x="89" y="397"/>
                    </a:lnTo>
                    <a:lnTo>
                      <a:pt x="99" y="402"/>
                    </a:lnTo>
                    <a:lnTo>
                      <a:pt x="106" y="408"/>
                    </a:lnTo>
                    <a:lnTo>
                      <a:pt x="116" y="414"/>
                    </a:lnTo>
                    <a:lnTo>
                      <a:pt x="125" y="418"/>
                    </a:lnTo>
                    <a:lnTo>
                      <a:pt x="135" y="422"/>
                    </a:lnTo>
                    <a:lnTo>
                      <a:pt x="146" y="427"/>
                    </a:lnTo>
                    <a:lnTo>
                      <a:pt x="156" y="431"/>
                    </a:lnTo>
                    <a:lnTo>
                      <a:pt x="165" y="433"/>
                    </a:lnTo>
                    <a:lnTo>
                      <a:pt x="177" y="435"/>
                    </a:lnTo>
                    <a:lnTo>
                      <a:pt x="188" y="439"/>
                    </a:lnTo>
                    <a:lnTo>
                      <a:pt x="197" y="439"/>
                    </a:lnTo>
                    <a:lnTo>
                      <a:pt x="209" y="439"/>
                    </a:lnTo>
                    <a:lnTo>
                      <a:pt x="220" y="439"/>
                    </a:lnTo>
                    <a:lnTo>
                      <a:pt x="232" y="439"/>
                    </a:lnTo>
                    <a:lnTo>
                      <a:pt x="243" y="439"/>
                    </a:lnTo>
                    <a:lnTo>
                      <a:pt x="253" y="439"/>
                    </a:lnTo>
                    <a:lnTo>
                      <a:pt x="264" y="435"/>
                    </a:lnTo>
                    <a:lnTo>
                      <a:pt x="275" y="433"/>
                    </a:lnTo>
                    <a:lnTo>
                      <a:pt x="285" y="431"/>
                    </a:lnTo>
                    <a:lnTo>
                      <a:pt x="294" y="427"/>
                    </a:lnTo>
                    <a:lnTo>
                      <a:pt x="306" y="422"/>
                    </a:lnTo>
                    <a:lnTo>
                      <a:pt x="315" y="418"/>
                    </a:lnTo>
                    <a:lnTo>
                      <a:pt x="325" y="414"/>
                    </a:lnTo>
                    <a:lnTo>
                      <a:pt x="334" y="408"/>
                    </a:lnTo>
                    <a:lnTo>
                      <a:pt x="342" y="402"/>
                    </a:lnTo>
                    <a:lnTo>
                      <a:pt x="350" y="397"/>
                    </a:lnTo>
                    <a:lnTo>
                      <a:pt x="359" y="389"/>
                    </a:lnTo>
                    <a:lnTo>
                      <a:pt x="374" y="376"/>
                    </a:lnTo>
                    <a:lnTo>
                      <a:pt x="390" y="359"/>
                    </a:lnTo>
                    <a:lnTo>
                      <a:pt x="395" y="351"/>
                    </a:lnTo>
                    <a:lnTo>
                      <a:pt x="401" y="341"/>
                    </a:lnTo>
                    <a:lnTo>
                      <a:pt x="407" y="334"/>
                    </a:lnTo>
                    <a:lnTo>
                      <a:pt x="412" y="324"/>
                    </a:lnTo>
                    <a:lnTo>
                      <a:pt x="416" y="317"/>
                    </a:lnTo>
                    <a:lnTo>
                      <a:pt x="422" y="305"/>
                    </a:lnTo>
                    <a:lnTo>
                      <a:pt x="426" y="296"/>
                    </a:lnTo>
                    <a:lnTo>
                      <a:pt x="429" y="284"/>
                    </a:lnTo>
                    <a:lnTo>
                      <a:pt x="431" y="275"/>
                    </a:lnTo>
                    <a:lnTo>
                      <a:pt x="435" y="265"/>
                    </a:lnTo>
                    <a:lnTo>
                      <a:pt x="437" y="254"/>
                    </a:lnTo>
                    <a:lnTo>
                      <a:pt x="439" y="242"/>
                    </a:lnTo>
                    <a:lnTo>
                      <a:pt x="439" y="231"/>
                    </a:lnTo>
                    <a:lnTo>
                      <a:pt x="439" y="219"/>
                    </a:lnTo>
                    <a:lnTo>
                      <a:pt x="439" y="210"/>
                    </a:lnTo>
                    <a:lnTo>
                      <a:pt x="439" y="197"/>
                    </a:lnTo>
                    <a:lnTo>
                      <a:pt x="437" y="185"/>
                    </a:lnTo>
                    <a:lnTo>
                      <a:pt x="435" y="176"/>
                    </a:lnTo>
                    <a:lnTo>
                      <a:pt x="431" y="166"/>
                    </a:lnTo>
                    <a:lnTo>
                      <a:pt x="429" y="155"/>
                    </a:lnTo>
                    <a:lnTo>
                      <a:pt x="426" y="145"/>
                    </a:lnTo>
                    <a:lnTo>
                      <a:pt x="422" y="136"/>
                    </a:lnTo>
                    <a:lnTo>
                      <a:pt x="416" y="124"/>
                    </a:lnTo>
                    <a:lnTo>
                      <a:pt x="412" y="115"/>
                    </a:lnTo>
                    <a:lnTo>
                      <a:pt x="407" y="105"/>
                    </a:lnTo>
                    <a:lnTo>
                      <a:pt x="401" y="97"/>
                    </a:lnTo>
                    <a:lnTo>
                      <a:pt x="395" y="88"/>
                    </a:lnTo>
                    <a:lnTo>
                      <a:pt x="390" y="80"/>
                    </a:lnTo>
                    <a:lnTo>
                      <a:pt x="374" y="65"/>
                    </a:lnTo>
                    <a:lnTo>
                      <a:pt x="359" y="50"/>
                    </a:lnTo>
                    <a:lnTo>
                      <a:pt x="350" y="44"/>
                    </a:lnTo>
                    <a:lnTo>
                      <a:pt x="342" y="38"/>
                    </a:lnTo>
                    <a:lnTo>
                      <a:pt x="334" y="33"/>
                    </a:lnTo>
                    <a:lnTo>
                      <a:pt x="325" y="27"/>
                    </a:lnTo>
                    <a:lnTo>
                      <a:pt x="315" y="23"/>
                    </a:lnTo>
                    <a:lnTo>
                      <a:pt x="306" y="17"/>
                    </a:lnTo>
                    <a:lnTo>
                      <a:pt x="294" y="14"/>
                    </a:lnTo>
                    <a:lnTo>
                      <a:pt x="285" y="10"/>
                    </a:lnTo>
                    <a:lnTo>
                      <a:pt x="275" y="6"/>
                    </a:lnTo>
                    <a:lnTo>
                      <a:pt x="264" y="6"/>
                    </a:lnTo>
                    <a:lnTo>
                      <a:pt x="253" y="4"/>
                    </a:lnTo>
                    <a:lnTo>
                      <a:pt x="243" y="2"/>
                    </a:lnTo>
                    <a:lnTo>
                      <a:pt x="232" y="0"/>
                    </a:lnTo>
                    <a:lnTo>
                      <a:pt x="220" y="0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Line 27"/>
              <p:cNvSpPr>
                <a:spLocks noChangeAspect="1" noChangeShapeType="1"/>
              </p:cNvSpPr>
              <p:nvPr/>
            </p:nvSpPr>
            <p:spPr bwMode="auto">
              <a:xfrm>
                <a:off x="4787" y="4820"/>
                <a:ext cx="736" cy="445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Line 28"/>
              <p:cNvSpPr>
                <a:spLocks noChangeAspect="1" noChangeShapeType="1"/>
              </p:cNvSpPr>
              <p:nvPr/>
            </p:nvSpPr>
            <p:spPr bwMode="auto">
              <a:xfrm flipV="1">
                <a:off x="4848" y="5397"/>
                <a:ext cx="616" cy="2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Line 29"/>
              <p:cNvSpPr>
                <a:spLocks noChangeAspect="1" noChangeShapeType="1"/>
              </p:cNvSpPr>
              <p:nvPr/>
            </p:nvSpPr>
            <p:spPr bwMode="auto">
              <a:xfrm flipV="1">
                <a:off x="4848" y="5531"/>
                <a:ext cx="675" cy="610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Line 30"/>
              <p:cNvSpPr>
                <a:spLocks noChangeAspect="1" noChangeShapeType="1"/>
              </p:cNvSpPr>
              <p:nvPr/>
            </p:nvSpPr>
            <p:spPr bwMode="auto">
              <a:xfrm>
                <a:off x="5875" y="5397"/>
                <a:ext cx="528" cy="2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Line 31"/>
              <p:cNvSpPr>
                <a:spLocks noChangeAspect="1" noChangeShapeType="1"/>
              </p:cNvSpPr>
              <p:nvPr/>
            </p:nvSpPr>
            <p:spPr bwMode="auto">
              <a:xfrm flipV="1">
                <a:off x="6754" y="4820"/>
                <a:ext cx="691" cy="445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ne 32"/>
              <p:cNvSpPr>
                <a:spLocks noChangeAspect="1" noChangeShapeType="1"/>
              </p:cNvSpPr>
              <p:nvPr/>
            </p:nvSpPr>
            <p:spPr bwMode="auto">
              <a:xfrm>
                <a:off x="6813" y="5397"/>
                <a:ext cx="573" cy="2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Line 33"/>
              <p:cNvSpPr>
                <a:spLocks noChangeAspect="1" noChangeShapeType="1"/>
              </p:cNvSpPr>
              <p:nvPr/>
            </p:nvSpPr>
            <p:spPr bwMode="auto">
              <a:xfrm>
                <a:off x="6754" y="5531"/>
                <a:ext cx="691" cy="367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34"/>
              <p:cNvSpPr>
                <a:spLocks noChangeAspect="1"/>
              </p:cNvSpPr>
              <p:nvPr/>
            </p:nvSpPr>
            <p:spPr bwMode="auto">
              <a:xfrm>
                <a:off x="7386" y="4497"/>
                <a:ext cx="410" cy="379"/>
              </a:xfrm>
              <a:custGeom>
                <a:avLst/>
                <a:gdLst/>
                <a:ahLst/>
                <a:cxnLst>
                  <a:cxn ang="0">
                    <a:pos x="208" y="0"/>
                  </a:cxn>
                  <a:cxn ang="0">
                    <a:pos x="187" y="3"/>
                  </a:cxn>
                  <a:cxn ang="0">
                    <a:pos x="164" y="5"/>
                  </a:cxn>
                  <a:cxn ang="0">
                    <a:pos x="145" y="13"/>
                  </a:cxn>
                  <a:cxn ang="0">
                    <a:pos x="124" y="21"/>
                  </a:cxn>
                  <a:cxn ang="0">
                    <a:pos x="107" y="32"/>
                  </a:cxn>
                  <a:cxn ang="0">
                    <a:pos x="90" y="43"/>
                  </a:cxn>
                  <a:cxn ang="0">
                    <a:pos x="65" y="64"/>
                  </a:cxn>
                  <a:cxn ang="0">
                    <a:pos x="44" y="87"/>
                  </a:cxn>
                  <a:cxn ang="0">
                    <a:pos x="33" y="104"/>
                  </a:cxn>
                  <a:cxn ang="0">
                    <a:pos x="23" y="125"/>
                  </a:cxn>
                  <a:cxn ang="0">
                    <a:pos x="14" y="143"/>
                  </a:cxn>
                  <a:cxn ang="0">
                    <a:pos x="8" y="165"/>
                  </a:cxn>
                  <a:cxn ang="0">
                    <a:pos x="2" y="185"/>
                  </a:cxn>
                  <a:cxn ang="0">
                    <a:pos x="0" y="207"/>
                  </a:cxn>
                  <a:cxn ang="0">
                    <a:pos x="0" y="230"/>
                  </a:cxn>
                  <a:cxn ang="0">
                    <a:pos x="2" y="253"/>
                  </a:cxn>
                  <a:cxn ang="0">
                    <a:pos x="8" y="274"/>
                  </a:cxn>
                  <a:cxn ang="0">
                    <a:pos x="14" y="295"/>
                  </a:cxn>
                  <a:cxn ang="0">
                    <a:pos x="23" y="314"/>
                  </a:cxn>
                  <a:cxn ang="0">
                    <a:pos x="33" y="333"/>
                  </a:cxn>
                  <a:cxn ang="0">
                    <a:pos x="44" y="350"/>
                  </a:cxn>
                  <a:cxn ang="0">
                    <a:pos x="65" y="375"/>
                  </a:cxn>
                  <a:cxn ang="0">
                    <a:pos x="90" y="394"/>
                  </a:cxn>
                  <a:cxn ang="0">
                    <a:pos x="107" y="408"/>
                  </a:cxn>
                  <a:cxn ang="0">
                    <a:pos x="124" y="417"/>
                  </a:cxn>
                  <a:cxn ang="0">
                    <a:pos x="145" y="427"/>
                  </a:cxn>
                  <a:cxn ang="0">
                    <a:pos x="164" y="432"/>
                  </a:cxn>
                  <a:cxn ang="0">
                    <a:pos x="187" y="436"/>
                  </a:cxn>
                  <a:cxn ang="0">
                    <a:pos x="208" y="438"/>
                  </a:cxn>
                  <a:cxn ang="0">
                    <a:pos x="230" y="438"/>
                  </a:cxn>
                  <a:cxn ang="0">
                    <a:pos x="253" y="436"/>
                  </a:cxn>
                  <a:cxn ang="0">
                    <a:pos x="274" y="432"/>
                  </a:cxn>
                  <a:cxn ang="0">
                    <a:pos x="295" y="427"/>
                  </a:cxn>
                  <a:cxn ang="0">
                    <a:pos x="314" y="417"/>
                  </a:cxn>
                  <a:cxn ang="0">
                    <a:pos x="333" y="408"/>
                  </a:cxn>
                  <a:cxn ang="0">
                    <a:pos x="350" y="394"/>
                  </a:cxn>
                  <a:cxn ang="0">
                    <a:pos x="375" y="375"/>
                  </a:cxn>
                  <a:cxn ang="0">
                    <a:pos x="396" y="350"/>
                  </a:cxn>
                  <a:cxn ang="0">
                    <a:pos x="407" y="333"/>
                  </a:cxn>
                  <a:cxn ang="0">
                    <a:pos x="417" y="314"/>
                  </a:cxn>
                  <a:cxn ang="0">
                    <a:pos x="424" y="295"/>
                  </a:cxn>
                  <a:cxn ang="0">
                    <a:pos x="432" y="274"/>
                  </a:cxn>
                  <a:cxn ang="0">
                    <a:pos x="436" y="253"/>
                  </a:cxn>
                  <a:cxn ang="0">
                    <a:pos x="439" y="230"/>
                  </a:cxn>
                  <a:cxn ang="0">
                    <a:pos x="439" y="207"/>
                  </a:cxn>
                  <a:cxn ang="0">
                    <a:pos x="436" y="186"/>
                  </a:cxn>
                  <a:cxn ang="0">
                    <a:pos x="432" y="165"/>
                  </a:cxn>
                  <a:cxn ang="0">
                    <a:pos x="424" y="143"/>
                  </a:cxn>
                  <a:cxn ang="0">
                    <a:pos x="417" y="125"/>
                  </a:cxn>
                  <a:cxn ang="0">
                    <a:pos x="407" y="104"/>
                  </a:cxn>
                  <a:cxn ang="0">
                    <a:pos x="396" y="87"/>
                  </a:cxn>
                  <a:cxn ang="0">
                    <a:pos x="375" y="64"/>
                  </a:cxn>
                  <a:cxn ang="0">
                    <a:pos x="350" y="43"/>
                  </a:cxn>
                  <a:cxn ang="0">
                    <a:pos x="333" y="32"/>
                  </a:cxn>
                  <a:cxn ang="0">
                    <a:pos x="314" y="21"/>
                  </a:cxn>
                  <a:cxn ang="0">
                    <a:pos x="295" y="13"/>
                  </a:cxn>
                  <a:cxn ang="0">
                    <a:pos x="274" y="5"/>
                  </a:cxn>
                  <a:cxn ang="0">
                    <a:pos x="253" y="3"/>
                  </a:cxn>
                  <a:cxn ang="0">
                    <a:pos x="230" y="0"/>
                  </a:cxn>
                </a:cxnLst>
                <a:rect l="0" t="0" r="r" b="b"/>
                <a:pathLst>
                  <a:path w="439" h="438">
                    <a:moveTo>
                      <a:pt x="221" y="0"/>
                    </a:moveTo>
                    <a:lnTo>
                      <a:pt x="208" y="0"/>
                    </a:lnTo>
                    <a:lnTo>
                      <a:pt x="196" y="2"/>
                    </a:lnTo>
                    <a:lnTo>
                      <a:pt x="187" y="3"/>
                    </a:lnTo>
                    <a:lnTo>
                      <a:pt x="175" y="3"/>
                    </a:lnTo>
                    <a:lnTo>
                      <a:pt x="164" y="5"/>
                    </a:lnTo>
                    <a:lnTo>
                      <a:pt x="154" y="9"/>
                    </a:lnTo>
                    <a:lnTo>
                      <a:pt x="145" y="13"/>
                    </a:lnTo>
                    <a:lnTo>
                      <a:pt x="135" y="17"/>
                    </a:lnTo>
                    <a:lnTo>
                      <a:pt x="124" y="21"/>
                    </a:lnTo>
                    <a:lnTo>
                      <a:pt x="114" y="26"/>
                    </a:lnTo>
                    <a:lnTo>
                      <a:pt x="107" y="32"/>
                    </a:lnTo>
                    <a:lnTo>
                      <a:pt x="97" y="36"/>
                    </a:lnTo>
                    <a:lnTo>
                      <a:pt x="90" y="43"/>
                    </a:lnTo>
                    <a:lnTo>
                      <a:pt x="80" y="49"/>
                    </a:lnTo>
                    <a:lnTo>
                      <a:pt x="65" y="64"/>
                    </a:lnTo>
                    <a:lnTo>
                      <a:pt x="50" y="80"/>
                    </a:lnTo>
                    <a:lnTo>
                      <a:pt x="44" y="87"/>
                    </a:lnTo>
                    <a:lnTo>
                      <a:pt x="38" y="97"/>
                    </a:lnTo>
                    <a:lnTo>
                      <a:pt x="33" y="104"/>
                    </a:lnTo>
                    <a:lnTo>
                      <a:pt x="27" y="114"/>
                    </a:lnTo>
                    <a:lnTo>
                      <a:pt x="23" y="125"/>
                    </a:lnTo>
                    <a:lnTo>
                      <a:pt x="17" y="135"/>
                    </a:lnTo>
                    <a:lnTo>
                      <a:pt x="14" y="143"/>
                    </a:lnTo>
                    <a:lnTo>
                      <a:pt x="10" y="154"/>
                    </a:lnTo>
                    <a:lnTo>
                      <a:pt x="8" y="165"/>
                    </a:lnTo>
                    <a:lnTo>
                      <a:pt x="6" y="175"/>
                    </a:lnTo>
                    <a:lnTo>
                      <a:pt x="2" y="185"/>
                    </a:lnTo>
                    <a:lnTo>
                      <a:pt x="0" y="198"/>
                    </a:lnTo>
                    <a:lnTo>
                      <a:pt x="0" y="207"/>
                    </a:lnTo>
                    <a:lnTo>
                      <a:pt x="0" y="219"/>
                    </a:lnTo>
                    <a:lnTo>
                      <a:pt x="0" y="230"/>
                    </a:lnTo>
                    <a:lnTo>
                      <a:pt x="2" y="242"/>
                    </a:lnTo>
                    <a:lnTo>
                      <a:pt x="2" y="253"/>
                    </a:lnTo>
                    <a:lnTo>
                      <a:pt x="6" y="265"/>
                    </a:lnTo>
                    <a:lnTo>
                      <a:pt x="8" y="274"/>
                    </a:lnTo>
                    <a:lnTo>
                      <a:pt x="10" y="284"/>
                    </a:lnTo>
                    <a:lnTo>
                      <a:pt x="14" y="295"/>
                    </a:lnTo>
                    <a:lnTo>
                      <a:pt x="17" y="305"/>
                    </a:lnTo>
                    <a:lnTo>
                      <a:pt x="23" y="314"/>
                    </a:lnTo>
                    <a:lnTo>
                      <a:pt x="27" y="324"/>
                    </a:lnTo>
                    <a:lnTo>
                      <a:pt x="33" y="333"/>
                    </a:lnTo>
                    <a:lnTo>
                      <a:pt x="38" y="343"/>
                    </a:lnTo>
                    <a:lnTo>
                      <a:pt x="44" y="350"/>
                    </a:lnTo>
                    <a:lnTo>
                      <a:pt x="50" y="360"/>
                    </a:lnTo>
                    <a:lnTo>
                      <a:pt x="65" y="375"/>
                    </a:lnTo>
                    <a:lnTo>
                      <a:pt x="80" y="389"/>
                    </a:lnTo>
                    <a:lnTo>
                      <a:pt x="90" y="394"/>
                    </a:lnTo>
                    <a:lnTo>
                      <a:pt x="97" y="402"/>
                    </a:lnTo>
                    <a:lnTo>
                      <a:pt x="107" y="408"/>
                    </a:lnTo>
                    <a:lnTo>
                      <a:pt x="114" y="411"/>
                    </a:lnTo>
                    <a:lnTo>
                      <a:pt x="124" y="417"/>
                    </a:lnTo>
                    <a:lnTo>
                      <a:pt x="135" y="421"/>
                    </a:lnTo>
                    <a:lnTo>
                      <a:pt x="145" y="427"/>
                    </a:lnTo>
                    <a:lnTo>
                      <a:pt x="154" y="429"/>
                    </a:lnTo>
                    <a:lnTo>
                      <a:pt x="164" y="432"/>
                    </a:lnTo>
                    <a:lnTo>
                      <a:pt x="175" y="434"/>
                    </a:lnTo>
                    <a:lnTo>
                      <a:pt x="187" y="436"/>
                    </a:lnTo>
                    <a:lnTo>
                      <a:pt x="196" y="436"/>
                    </a:lnTo>
                    <a:lnTo>
                      <a:pt x="208" y="438"/>
                    </a:lnTo>
                    <a:lnTo>
                      <a:pt x="221" y="438"/>
                    </a:lnTo>
                    <a:lnTo>
                      <a:pt x="230" y="438"/>
                    </a:lnTo>
                    <a:lnTo>
                      <a:pt x="242" y="436"/>
                    </a:lnTo>
                    <a:lnTo>
                      <a:pt x="253" y="436"/>
                    </a:lnTo>
                    <a:lnTo>
                      <a:pt x="263" y="434"/>
                    </a:lnTo>
                    <a:lnTo>
                      <a:pt x="274" y="432"/>
                    </a:lnTo>
                    <a:lnTo>
                      <a:pt x="285" y="429"/>
                    </a:lnTo>
                    <a:lnTo>
                      <a:pt x="295" y="427"/>
                    </a:lnTo>
                    <a:lnTo>
                      <a:pt x="304" y="421"/>
                    </a:lnTo>
                    <a:lnTo>
                      <a:pt x="314" y="417"/>
                    </a:lnTo>
                    <a:lnTo>
                      <a:pt x="325" y="411"/>
                    </a:lnTo>
                    <a:lnTo>
                      <a:pt x="333" y="408"/>
                    </a:lnTo>
                    <a:lnTo>
                      <a:pt x="343" y="402"/>
                    </a:lnTo>
                    <a:lnTo>
                      <a:pt x="350" y="394"/>
                    </a:lnTo>
                    <a:lnTo>
                      <a:pt x="358" y="389"/>
                    </a:lnTo>
                    <a:lnTo>
                      <a:pt x="375" y="375"/>
                    </a:lnTo>
                    <a:lnTo>
                      <a:pt x="388" y="360"/>
                    </a:lnTo>
                    <a:lnTo>
                      <a:pt x="396" y="350"/>
                    </a:lnTo>
                    <a:lnTo>
                      <a:pt x="401" y="343"/>
                    </a:lnTo>
                    <a:lnTo>
                      <a:pt x="407" y="333"/>
                    </a:lnTo>
                    <a:lnTo>
                      <a:pt x="413" y="324"/>
                    </a:lnTo>
                    <a:lnTo>
                      <a:pt x="417" y="314"/>
                    </a:lnTo>
                    <a:lnTo>
                      <a:pt x="422" y="305"/>
                    </a:lnTo>
                    <a:lnTo>
                      <a:pt x="424" y="295"/>
                    </a:lnTo>
                    <a:lnTo>
                      <a:pt x="430" y="284"/>
                    </a:lnTo>
                    <a:lnTo>
                      <a:pt x="432" y="274"/>
                    </a:lnTo>
                    <a:lnTo>
                      <a:pt x="434" y="265"/>
                    </a:lnTo>
                    <a:lnTo>
                      <a:pt x="436" y="253"/>
                    </a:lnTo>
                    <a:lnTo>
                      <a:pt x="438" y="242"/>
                    </a:lnTo>
                    <a:lnTo>
                      <a:pt x="439" y="230"/>
                    </a:lnTo>
                    <a:lnTo>
                      <a:pt x="439" y="219"/>
                    </a:lnTo>
                    <a:lnTo>
                      <a:pt x="439" y="207"/>
                    </a:lnTo>
                    <a:lnTo>
                      <a:pt x="438" y="198"/>
                    </a:lnTo>
                    <a:lnTo>
                      <a:pt x="436" y="186"/>
                    </a:lnTo>
                    <a:lnTo>
                      <a:pt x="434" y="175"/>
                    </a:lnTo>
                    <a:lnTo>
                      <a:pt x="432" y="165"/>
                    </a:lnTo>
                    <a:lnTo>
                      <a:pt x="430" y="154"/>
                    </a:lnTo>
                    <a:lnTo>
                      <a:pt x="424" y="143"/>
                    </a:lnTo>
                    <a:lnTo>
                      <a:pt x="422" y="135"/>
                    </a:lnTo>
                    <a:lnTo>
                      <a:pt x="417" y="125"/>
                    </a:lnTo>
                    <a:lnTo>
                      <a:pt x="413" y="114"/>
                    </a:lnTo>
                    <a:lnTo>
                      <a:pt x="407" y="104"/>
                    </a:lnTo>
                    <a:lnTo>
                      <a:pt x="401" y="97"/>
                    </a:lnTo>
                    <a:lnTo>
                      <a:pt x="396" y="87"/>
                    </a:lnTo>
                    <a:lnTo>
                      <a:pt x="388" y="80"/>
                    </a:lnTo>
                    <a:lnTo>
                      <a:pt x="375" y="64"/>
                    </a:lnTo>
                    <a:lnTo>
                      <a:pt x="358" y="49"/>
                    </a:lnTo>
                    <a:lnTo>
                      <a:pt x="350" y="43"/>
                    </a:lnTo>
                    <a:lnTo>
                      <a:pt x="343" y="36"/>
                    </a:lnTo>
                    <a:lnTo>
                      <a:pt x="333" y="32"/>
                    </a:lnTo>
                    <a:lnTo>
                      <a:pt x="325" y="26"/>
                    </a:lnTo>
                    <a:lnTo>
                      <a:pt x="314" y="21"/>
                    </a:lnTo>
                    <a:lnTo>
                      <a:pt x="304" y="17"/>
                    </a:lnTo>
                    <a:lnTo>
                      <a:pt x="295" y="13"/>
                    </a:lnTo>
                    <a:lnTo>
                      <a:pt x="285" y="9"/>
                    </a:lnTo>
                    <a:lnTo>
                      <a:pt x="274" y="5"/>
                    </a:lnTo>
                    <a:lnTo>
                      <a:pt x="263" y="3"/>
                    </a:lnTo>
                    <a:lnTo>
                      <a:pt x="253" y="3"/>
                    </a:lnTo>
                    <a:lnTo>
                      <a:pt x="242" y="2"/>
                    </a:lnTo>
                    <a:lnTo>
                      <a:pt x="230" y="0"/>
                    </a:lnTo>
                    <a:lnTo>
                      <a:pt x="221" y="0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35"/>
              <p:cNvSpPr>
                <a:spLocks noChangeAspect="1"/>
              </p:cNvSpPr>
              <p:nvPr/>
            </p:nvSpPr>
            <p:spPr bwMode="auto">
              <a:xfrm>
                <a:off x="7386" y="5209"/>
                <a:ext cx="410" cy="381"/>
              </a:xfrm>
              <a:custGeom>
                <a:avLst/>
                <a:gdLst/>
                <a:ahLst/>
                <a:cxnLst>
                  <a:cxn ang="0">
                    <a:pos x="208" y="0"/>
                  </a:cxn>
                  <a:cxn ang="0">
                    <a:pos x="187" y="2"/>
                  </a:cxn>
                  <a:cxn ang="0">
                    <a:pos x="164" y="6"/>
                  </a:cxn>
                  <a:cxn ang="0">
                    <a:pos x="145" y="12"/>
                  </a:cxn>
                  <a:cxn ang="0">
                    <a:pos x="124" y="21"/>
                  </a:cxn>
                  <a:cxn ang="0">
                    <a:pos x="107" y="31"/>
                  </a:cxn>
                  <a:cxn ang="0">
                    <a:pos x="90" y="44"/>
                  </a:cxn>
                  <a:cxn ang="0">
                    <a:pos x="65" y="63"/>
                  </a:cxn>
                  <a:cxn ang="0">
                    <a:pos x="44" y="88"/>
                  </a:cxn>
                  <a:cxn ang="0">
                    <a:pos x="33" y="105"/>
                  </a:cxn>
                  <a:cxn ang="0">
                    <a:pos x="23" y="124"/>
                  </a:cxn>
                  <a:cxn ang="0">
                    <a:pos x="14" y="143"/>
                  </a:cxn>
                  <a:cxn ang="0">
                    <a:pos x="8" y="164"/>
                  </a:cxn>
                  <a:cxn ang="0">
                    <a:pos x="2" y="185"/>
                  </a:cxn>
                  <a:cxn ang="0">
                    <a:pos x="0" y="208"/>
                  </a:cxn>
                  <a:cxn ang="0">
                    <a:pos x="0" y="231"/>
                  </a:cxn>
                  <a:cxn ang="0">
                    <a:pos x="2" y="252"/>
                  </a:cxn>
                  <a:cxn ang="0">
                    <a:pos x="8" y="273"/>
                  </a:cxn>
                  <a:cxn ang="0">
                    <a:pos x="14" y="296"/>
                  </a:cxn>
                  <a:cxn ang="0">
                    <a:pos x="23" y="315"/>
                  </a:cxn>
                  <a:cxn ang="0">
                    <a:pos x="33" y="332"/>
                  </a:cxn>
                  <a:cxn ang="0">
                    <a:pos x="44" y="351"/>
                  </a:cxn>
                  <a:cxn ang="0">
                    <a:pos x="65" y="374"/>
                  </a:cxn>
                  <a:cxn ang="0">
                    <a:pos x="90" y="395"/>
                  </a:cxn>
                  <a:cxn ang="0">
                    <a:pos x="107" y="406"/>
                  </a:cxn>
                  <a:cxn ang="0">
                    <a:pos x="124" y="418"/>
                  </a:cxn>
                  <a:cxn ang="0">
                    <a:pos x="145" y="425"/>
                  </a:cxn>
                  <a:cxn ang="0">
                    <a:pos x="164" y="431"/>
                  </a:cxn>
                  <a:cxn ang="0">
                    <a:pos x="187" y="437"/>
                  </a:cxn>
                  <a:cxn ang="0">
                    <a:pos x="208" y="437"/>
                  </a:cxn>
                  <a:cxn ang="0">
                    <a:pos x="230" y="437"/>
                  </a:cxn>
                  <a:cxn ang="0">
                    <a:pos x="253" y="437"/>
                  </a:cxn>
                  <a:cxn ang="0">
                    <a:pos x="274" y="431"/>
                  </a:cxn>
                  <a:cxn ang="0">
                    <a:pos x="295" y="425"/>
                  </a:cxn>
                  <a:cxn ang="0">
                    <a:pos x="314" y="418"/>
                  </a:cxn>
                  <a:cxn ang="0">
                    <a:pos x="333" y="406"/>
                  </a:cxn>
                  <a:cxn ang="0">
                    <a:pos x="350" y="395"/>
                  </a:cxn>
                  <a:cxn ang="0">
                    <a:pos x="375" y="374"/>
                  </a:cxn>
                  <a:cxn ang="0">
                    <a:pos x="396" y="351"/>
                  </a:cxn>
                  <a:cxn ang="0">
                    <a:pos x="407" y="332"/>
                  </a:cxn>
                  <a:cxn ang="0">
                    <a:pos x="417" y="315"/>
                  </a:cxn>
                  <a:cxn ang="0">
                    <a:pos x="424" y="296"/>
                  </a:cxn>
                  <a:cxn ang="0">
                    <a:pos x="432" y="273"/>
                  </a:cxn>
                  <a:cxn ang="0">
                    <a:pos x="436" y="252"/>
                  </a:cxn>
                  <a:cxn ang="0">
                    <a:pos x="439" y="231"/>
                  </a:cxn>
                  <a:cxn ang="0">
                    <a:pos x="439" y="208"/>
                  </a:cxn>
                  <a:cxn ang="0">
                    <a:pos x="436" y="185"/>
                  </a:cxn>
                  <a:cxn ang="0">
                    <a:pos x="432" y="164"/>
                  </a:cxn>
                  <a:cxn ang="0">
                    <a:pos x="424" y="143"/>
                  </a:cxn>
                  <a:cxn ang="0">
                    <a:pos x="417" y="124"/>
                  </a:cxn>
                  <a:cxn ang="0">
                    <a:pos x="407" y="105"/>
                  </a:cxn>
                  <a:cxn ang="0">
                    <a:pos x="396" y="88"/>
                  </a:cxn>
                  <a:cxn ang="0">
                    <a:pos x="375" y="63"/>
                  </a:cxn>
                  <a:cxn ang="0">
                    <a:pos x="350" y="44"/>
                  </a:cxn>
                  <a:cxn ang="0">
                    <a:pos x="333" y="31"/>
                  </a:cxn>
                  <a:cxn ang="0">
                    <a:pos x="314" y="21"/>
                  </a:cxn>
                  <a:cxn ang="0">
                    <a:pos x="295" y="12"/>
                  </a:cxn>
                  <a:cxn ang="0">
                    <a:pos x="274" y="6"/>
                  </a:cxn>
                  <a:cxn ang="0">
                    <a:pos x="253" y="2"/>
                  </a:cxn>
                  <a:cxn ang="0">
                    <a:pos x="230" y="0"/>
                  </a:cxn>
                </a:cxnLst>
                <a:rect l="0" t="0" r="r" b="b"/>
                <a:pathLst>
                  <a:path w="439" h="439">
                    <a:moveTo>
                      <a:pt x="221" y="0"/>
                    </a:moveTo>
                    <a:lnTo>
                      <a:pt x="208" y="0"/>
                    </a:lnTo>
                    <a:lnTo>
                      <a:pt x="196" y="0"/>
                    </a:lnTo>
                    <a:lnTo>
                      <a:pt x="187" y="2"/>
                    </a:lnTo>
                    <a:lnTo>
                      <a:pt x="175" y="4"/>
                    </a:lnTo>
                    <a:lnTo>
                      <a:pt x="164" y="6"/>
                    </a:lnTo>
                    <a:lnTo>
                      <a:pt x="154" y="10"/>
                    </a:lnTo>
                    <a:lnTo>
                      <a:pt x="145" y="12"/>
                    </a:lnTo>
                    <a:lnTo>
                      <a:pt x="135" y="17"/>
                    </a:lnTo>
                    <a:lnTo>
                      <a:pt x="124" y="21"/>
                    </a:lnTo>
                    <a:lnTo>
                      <a:pt x="114" y="27"/>
                    </a:lnTo>
                    <a:lnTo>
                      <a:pt x="107" y="31"/>
                    </a:lnTo>
                    <a:lnTo>
                      <a:pt x="97" y="36"/>
                    </a:lnTo>
                    <a:lnTo>
                      <a:pt x="90" y="44"/>
                    </a:lnTo>
                    <a:lnTo>
                      <a:pt x="80" y="50"/>
                    </a:lnTo>
                    <a:lnTo>
                      <a:pt x="65" y="63"/>
                    </a:lnTo>
                    <a:lnTo>
                      <a:pt x="50" y="78"/>
                    </a:lnTo>
                    <a:lnTo>
                      <a:pt x="44" y="88"/>
                    </a:lnTo>
                    <a:lnTo>
                      <a:pt x="38" y="95"/>
                    </a:lnTo>
                    <a:lnTo>
                      <a:pt x="33" y="105"/>
                    </a:lnTo>
                    <a:lnTo>
                      <a:pt x="27" y="115"/>
                    </a:lnTo>
                    <a:lnTo>
                      <a:pt x="23" y="124"/>
                    </a:lnTo>
                    <a:lnTo>
                      <a:pt x="17" y="134"/>
                    </a:lnTo>
                    <a:lnTo>
                      <a:pt x="14" y="143"/>
                    </a:lnTo>
                    <a:lnTo>
                      <a:pt x="10" y="153"/>
                    </a:lnTo>
                    <a:lnTo>
                      <a:pt x="8" y="164"/>
                    </a:lnTo>
                    <a:lnTo>
                      <a:pt x="6" y="176"/>
                    </a:lnTo>
                    <a:lnTo>
                      <a:pt x="2" y="185"/>
                    </a:lnTo>
                    <a:lnTo>
                      <a:pt x="0" y="196"/>
                    </a:lnTo>
                    <a:lnTo>
                      <a:pt x="0" y="208"/>
                    </a:lnTo>
                    <a:lnTo>
                      <a:pt x="0" y="219"/>
                    </a:lnTo>
                    <a:lnTo>
                      <a:pt x="0" y="231"/>
                    </a:lnTo>
                    <a:lnTo>
                      <a:pt x="2" y="240"/>
                    </a:lnTo>
                    <a:lnTo>
                      <a:pt x="2" y="252"/>
                    </a:lnTo>
                    <a:lnTo>
                      <a:pt x="6" y="263"/>
                    </a:lnTo>
                    <a:lnTo>
                      <a:pt x="8" y="273"/>
                    </a:lnTo>
                    <a:lnTo>
                      <a:pt x="10" y="284"/>
                    </a:lnTo>
                    <a:lnTo>
                      <a:pt x="14" y="296"/>
                    </a:lnTo>
                    <a:lnTo>
                      <a:pt x="17" y="305"/>
                    </a:lnTo>
                    <a:lnTo>
                      <a:pt x="23" y="315"/>
                    </a:lnTo>
                    <a:lnTo>
                      <a:pt x="27" y="322"/>
                    </a:lnTo>
                    <a:lnTo>
                      <a:pt x="33" y="332"/>
                    </a:lnTo>
                    <a:lnTo>
                      <a:pt x="38" y="341"/>
                    </a:lnTo>
                    <a:lnTo>
                      <a:pt x="44" y="351"/>
                    </a:lnTo>
                    <a:lnTo>
                      <a:pt x="50" y="359"/>
                    </a:lnTo>
                    <a:lnTo>
                      <a:pt x="65" y="374"/>
                    </a:lnTo>
                    <a:lnTo>
                      <a:pt x="80" y="387"/>
                    </a:lnTo>
                    <a:lnTo>
                      <a:pt x="90" y="395"/>
                    </a:lnTo>
                    <a:lnTo>
                      <a:pt x="97" y="400"/>
                    </a:lnTo>
                    <a:lnTo>
                      <a:pt x="107" y="406"/>
                    </a:lnTo>
                    <a:lnTo>
                      <a:pt x="114" y="412"/>
                    </a:lnTo>
                    <a:lnTo>
                      <a:pt x="124" y="418"/>
                    </a:lnTo>
                    <a:lnTo>
                      <a:pt x="135" y="420"/>
                    </a:lnTo>
                    <a:lnTo>
                      <a:pt x="145" y="425"/>
                    </a:lnTo>
                    <a:lnTo>
                      <a:pt x="154" y="429"/>
                    </a:lnTo>
                    <a:lnTo>
                      <a:pt x="164" y="431"/>
                    </a:lnTo>
                    <a:lnTo>
                      <a:pt x="175" y="435"/>
                    </a:lnTo>
                    <a:lnTo>
                      <a:pt x="187" y="437"/>
                    </a:lnTo>
                    <a:lnTo>
                      <a:pt x="196" y="437"/>
                    </a:lnTo>
                    <a:lnTo>
                      <a:pt x="208" y="437"/>
                    </a:lnTo>
                    <a:lnTo>
                      <a:pt x="221" y="439"/>
                    </a:lnTo>
                    <a:lnTo>
                      <a:pt x="230" y="437"/>
                    </a:lnTo>
                    <a:lnTo>
                      <a:pt x="242" y="437"/>
                    </a:lnTo>
                    <a:lnTo>
                      <a:pt x="253" y="437"/>
                    </a:lnTo>
                    <a:lnTo>
                      <a:pt x="263" y="435"/>
                    </a:lnTo>
                    <a:lnTo>
                      <a:pt x="274" y="431"/>
                    </a:lnTo>
                    <a:lnTo>
                      <a:pt x="285" y="429"/>
                    </a:lnTo>
                    <a:lnTo>
                      <a:pt x="295" y="425"/>
                    </a:lnTo>
                    <a:lnTo>
                      <a:pt x="304" y="420"/>
                    </a:lnTo>
                    <a:lnTo>
                      <a:pt x="314" y="418"/>
                    </a:lnTo>
                    <a:lnTo>
                      <a:pt x="325" y="412"/>
                    </a:lnTo>
                    <a:lnTo>
                      <a:pt x="333" y="406"/>
                    </a:lnTo>
                    <a:lnTo>
                      <a:pt x="343" y="400"/>
                    </a:lnTo>
                    <a:lnTo>
                      <a:pt x="350" y="395"/>
                    </a:lnTo>
                    <a:lnTo>
                      <a:pt x="358" y="387"/>
                    </a:lnTo>
                    <a:lnTo>
                      <a:pt x="375" y="374"/>
                    </a:lnTo>
                    <a:lnTo>
                      <a:pt x="388" y="359"/>
                    </a:lnTo>
                    <a:lnTo>
                      <a:pt x="396" y="351"/>
                    </a:lnTo>
                    <a:lnTo>
                      <a:pt x="401" y="341"/>
                    </a:lnTo>
                    <a:lnTo>
                      <a:pt x="407" y="332"/>
                    </a:lnTo>
                    <a:lnTo>
                      <a:pt x="413" y="322"/>
                    </a:lnTo>
                    <a:lnTo>
                      <a:pt x="417" y="315"/>
                    </a:lnTo>
                    <a:lnTo>
                      <a:pt x="422" y="305"/>
                    </a:lnTo>
                    <a:lnTo>
                      <a:pt x="424" y="296"/>
                    </a:lnTo>
                    <a:lnTo>
                      <a:pt x="430" y="284"/>
                    </a:lnTo>
                    <a:lnTo>
                      <a:pt x="432" y="273"/>
                    </a:lnTo>
                    <a:lnTo>
                      <a:pt x="434" y="263"/>
                    </a:lnTo>
                    <a:lnTo>
                      <a:pt x="436" y="252"/>
                    </a:lnTo>
                    <a:lnTo>
                      <a:pt x="438" y="240"/>
                    </a:lnTo>
                    <a:lnTo>
                      <a:pt x="439" y="231"/>
                    </a:lnTo>
                    <a:lnTo>
                      <a:pt x="439" y="219"/>
                    </a:lnTo>
                    <a:lnTo>
                      <a:pt x="439" y="208"/>
                    </a:lnTo>
                    <a:lnTo>
                      <a:pt x="438" y="196"/>
                    </a:lnTo>
                    <a:lnTo>
                      <a:pt x="436" y="185"/>
                    </a:lnTo>
                    <a:lnTo>
                      <a:pt x="434" y="176"/>
                    </a:lnTo>
                    <a:lnTo>
                      <a:pt x="432" y="164"/>
                    </a:lnTo>
                    <a:lnTo>
                      <a:pt x="430" y="153"/>
                    </a:lnTo>
                    <a:lnTo>
                      <a:pt x="424" y="143"/>
                    </a:lnTo>
                    <a:lnTo>
                      <a:pt x="422" y="134"/>
                    </a:lnTo>
                    <a:lnTo>
                      <a:pt x="417" y="124"/>
                    </a:lnTo>
                    <a:lnTo>
                      <a:pt x="413" y="115"/>
                    </a:lnTo>
                    <a:lnTo>
                      <a:pt x="407" y="105"/>
                    </a:lnTo>
                    <a:lnTo>
                      <a:pt x="401" y="95"/>
                    </a:lnTo>
                    <a:lnTo>
                      <a:pt x="396" y="88"/>
                    </a:lnTo>
                    <a:lnTo>
                      <a:pt x="388" y="78"/>
                    </a:lnTo>
                    <a:lnTo>
                      <a:pt x="375" y="63"/>
                    </a:lnTo>
                    <a:lnTo>
                      <a:pt x="358" y="50"/>
                    </a:lnTo>
                    <a:lnTo>
                      <a:pt x="350" y="44"/>
                    </a:lnTo>
                    <a:lnTo>
                      <a:pt x="343" y="36"/>
                    </a:lnTo>
                    <a:lnTo>
                      <a:pt x="333" y="31"/>
                    </a:lnTo>
                    <a:lnTo>
                      <a:pt x="325" y="27"/>
                    </a:lnTo>
                    <a:lnTo>
                      <a:pt x="314" y="21"/>
                    </a:lnTo>
                    <a:lnTo>
                      <a:pt x="304" y="17"/>
                    </a:lnTo>
                    <a:lnTo>
                      <a:pt x="295" y="12"/>
                    </a:lnTo>
                    <a:lnTo>
                      <a:pt x="285" y="10"/>
                    </a:lnTo>
                    <a:lnTo>
                      <a:pt x="274" y="6"/>
                    </a:lnTo>
                    <a:lnTo>
                      <a:pt x="263" y="4"/>
                    </a:lnTo>
                    <a:lnTo>
                      <a:pt x="253" y="2"/>
                    </a:lnTo>
                    <a:lnTo>
                      <a:pt x="242" y="0"/>
                    </a:lnTo>
                    <a:lnTo>
                      <a:pt x="230" y="0"/>
                    </a:lnTo>
                    <a:lnTo>
                      <a:pt x="221" y="0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36"/>
              <p:cNvSpPr>
                <a:spLocks noChangeAspect="1"/>
              </p:cNvSpPr>
              <p:nvPr/>
            </p:nvSpPr>
            <p:spPr bwMode="auto">
              <a:xfrm>
                <a:off x="7386" y="5843"/>
                <a:ext cx="410" cy="380"/>
              </a:xfrm>
              <a:custGeom>
                <a:avLst/>
                <a:gdLst/>
                <a:ahLst/>
                <a:cxnLst>
                  <a:cxn ang="0">
                    <a:pos x="208" y="0"/>
                  </a:cxn>
                  <a:cxn ang="0">
                    <a:pos x="187" y="4"/>
                  </a:cxn>
                  <a:cxn ang="0">
                    <a:pos x="164" y="8"/>
                  </a:cxn>
                  <a:cxn ang="0">
                    <a:pos x="145" y="15"/>
                  </a:cxn>
                  <a:cxn ang="0">
                    <a:pos x="124" y="23"/>
                  </a:cxn>
                  <a:cxn ang="0">
                    <a:pos x="107" y="33"/>
                  </a:cxn>
                  <a:cxn ang="0">
                    <a:pos x="90" y="44"/>
                  </a:cxn>
                  <a:cxn ang="0">
                    <a:pos x="65" y="65"/>
                  </a:cxn>
                  <a:cxn ang="0">
                    <a:pos x="44" y="90"/>
                  </a:cxn>
                  <a:cxn ang="0">
                    <a:pos x="33" y="105"/>
                  </a:cxn>
                  <a:cxn ang="0">
                    <a:pos x="23" y="124"/>
                  </a:cxn>
                  <a:cxn ang="0">
                    <a:pos x="14" y="145"/>
                  </a:cxn>
                  <a:cxn ang="0">
                    <a:pos x="8" y="164"/>
                  </a:cxn>
                  <a:cxn ang="0">
                    <a:pos x="2" y="187"/>
                  </a:cxn>
                  <a:cxn ang="0">
                    <a:pos x="0" y="210"/>
                  </a:cxn>
                  <a:cxn ang="0">
                    <a:pos x="0" y="231"/>
                  </a:cxn>
                  <a:cxn ang="0">
                    <a:pos x="2" y="254"/>
                  </a:cxn>
                  <a:cxn ang="0">
                    <a:pos x="8" y="275"/>
                  </a:cxn>
                  <a:cxn ang="0">
                    <a:pos x="14" y="296"/>
                  </a:cxn>
                  <a:cxn ang="0">
                    <a:pos x="23" y="317"/>
                  </a:cxn>
                  <a:cxn ang="0">
                    <a:pos x="33" y="334"/>
                  </a:cxn>
                  <a:cxn ang="0">
                    <a:pos x="44" y="351"/>
                  </a:cxn>
                  <a:cxn ang="0">
                    <a:pos x="65" y="376"/>
                  </a:cxn>
                  <a:cxn ang="0">
                    <a:pos x="90" y="397"/>
                  </a:cxn>
                  <a:cxn ang="0">
                    <a:pos x="107" y="408"/>
                  </a:cxn>
                  <a:cxn ang="0">
                    <a:pos x="124" y="418"/>
                  </a:cxn>
                  <a:cxn ang="0">
                    <a:pos x="145" y="425"/>
                  </a:cxn>
                  <a:cxn ang="0">
                    <a:pos x="164" y="433"/>
                  </a:cxn>
                  <a:cxn ang="0">
                    <a:pos x="187" y="437"/>
                  </a:cxn>
                  <a:cxn ang="0">
                    <a:pos x="208" y="441"/>
                  </a:cxn>
                  <a:cxn ang="0">
                    <a:pos x="230" y="441"/>
                  </a:cxn>
                  <a:cxn ang="0">
                    <a:pos x="253" y="437"/>
                  </a:cxn>
                  <a:cxn ang="0">
                    <a:pos x="274" y="433"/>
                  </a:cxn>
                  <a:cxn ang="0">
                    <a:pos x="295" y="425"/>
                  </a:cxn>
                  <a:cxn ang="0">
                    <a:pos x="314" y="418"/>
                  </a:cxn>
                  <a:cxn ang="0">
                    <a:pos x="333" y="408"/>
                  </a:cxn>
                  <a:cxn ang="0">
                    <a:pos x="350" y="397"/>
                  </a:cxn>
                  <a:cxn ang="0">
                    <a:pos x="375" y="376"/>
                  </a:cxn>
                  <a:cxn ang="0">
                    <a:pos x="396" y="351"/>
                  </a:cxn>
                  <a:cxn ang="0">
                    <a:pos x="407" y="334"/>
                  </a:cxn>
                  <a:cxn ang="0">
                    <a:pos x="417" y="317"/>
                  </a:cxn>
                  <a:cxn ang="0">
                    <a:pos x="424" y="296"/>
                  </a:cxn>
                  <a:cxn ang="0">
                    <a:pos x="432" y="275"/>
                  </a:cxn>
                  <a:cxn ang="0">
                    <a:pos x="436" y="254"/>
                  </a:cxn>
                  <a:cxn ang="0">
                    <a:pos x="439" y="231"/>
                  </a:cxn>
                  <a:cxn ang="0">
                    <a:pos x="439" y="210"/>
                  </a:cxn>
                  <a:cxn ang="0">
                    <a:pos x="436" y="187"/>
                  </a:cxn>
                  <a:cxn ang="0">
                    <a:pos x="432" y="164"/>
                  </a:cxn>
                  <a:cxn ang="0">
                    <a:pos x="424" y="145"/>
                  </a:cxn>
                  <a:cxn ang="0">
                    <a:pos x="417" y="124"/>
                  </a:cxn>
                  <a:cxn ang="0">
                    <a:pos x="407" y="105"/>
                  </a:cxn>
                  <a:cxn ang="0">
                    <a:pos x="396" y="90"/>
                  </a:cxn>
                  <a:cxn ang="0">
                    <a:pos x="375" y="65"/>
                  </a:cxn>
                  <a:cxn ang="0">
                    <a:pos x="350" y="44"/>
                  </a:cxn>
                  <a:cxn ang="0">
                    <a:pos x="333" y="33"/>
                  </a:cxn>
                  <a:cxn ang="0">
                    <a:pos x="314" y="23"/>
                  </a:cxn>
                  <a:cxn ang="0">
                    <a:pos x="295" y="15"/>
                  </a:cxn>
                  <a:cxn ang="0">
                    <a:pos x="274" y="8"/>
                  </a:cxn>
                  <a:cxn ang="0">
                    <a:pos x="253" y="4"/>
                  </a:cxn>
                  <a:cxn ang="0">
                    <a:pos x="230" y="0"/>
                  </a:cxn>
                </a:cxnLst>
                <a:rect l="0" t="0" r="r" b="b"/>
                <a:pathLst>
                  <a:path w="439" h="441">
                    <a:moveTo>
                      <a:pt x="221" y="0"/>
                    </a:moveTo>
                    <a:lnTo>
                      <a:pt x="208" y="0"/>
                    </a:lnTo>
                    <a:lnTo>
                      <a:pt x="196" y="2"/>
                    </a:lnTo>
                    <a:lnTo>
                      <a:pt x="187" y="4"/>
                    </a:lnTo>
                    <a:lnTo>
                      <a:pt x="175" y="6"/>
                    </a:lnTo>
                    <a:lnTo>
                      <a:pt x="164" y="8"/>
                    </a:lnTo>
                    <a:lnTo>
                      <a:pt x="154" y="10"/>
                    </a:lnTo>
                    <a:lnTo>
                      <a:pt x="145" y="15"/>
                    </a:lnTo>
                    <a:lnTo>
                      <a:pt x="135" y="17"/>
                    </a:lnTo>
                    <a:lnTo>
                      <a:pt x="124" y="23"/>
                    </a:lnTo>
                    <a:lnTo>
                      <a:pt x="114" y="27"/>
                    </a:lnTo>
                    <a:lnTo>
                      <a:pt x="107" y="33"/>
                    </a:lnTo>
                    <a:lnTo>
                      <a:pt x="97" y="38"/>
                    </a:lnTo>
                    <a:lnTo>
                      <a:pt x="90" y="44"/>
                    </a:lnTo>
                    <a:lnTo>
                      <a:pt x="80" y="50"/>
                    </a:lnTo>
                    <a:lnTo>
                      <a:pt x="65" y="65"/>
                    </a:lnTo>
                    <a:lnTo>
                      <a:pt x="50" y="82"/>
                    </a:lnTo>
                    <a:lnTo>
                      <a:pt x="44" y="90"/>
                    </a:lnTo>
                    <a:lnTo>
                      <a:pt x="38" y="97"/>
                    </a:lnTo>
                    <a:lnTo>
                      <a:pt x="33" y="105"/>
                    </a:lnTo>
                    <a:lnTo>
                      <a:pt x="27" y="115"/>
                    </a:lnTo>
                    <a:lnTo>
                      <a:pt x="23" y="124"/>
                    </a:lnTo>
                    <a:lnTo>
                      <a:pt x="17" y="136"/>
                    </a:lnTo>
                    <a:lnTo>
                      <a:pt x="14" y="145"/>
                    </a:lnTo>
                    <a:lnTo>
                      <a:pt x="10" y="155"/>
                    </a:lnTo>
                    <a:lnTo>
                      <a:pt x="8" y="164"/>
                    </a:lnTo>
                    <a:lnTo>
                      <a:pt x="6" y="176"/>
                    </a:lnTo>
                    <a:lnTo>
                      <a:pt x="2" y="187"/>
                    </a:lnTo>
                    <a:lnTo>
                      <a:pt x="0" y="197"/>
                    </a:lnTo>
                    <a:lnTo>
                      <a:pt x="0" y="210"/>
                    </a:lnTo>
                    <a:lnTo>
                      <a:pt x="0" y="219"/>
                    </a:lnTo>
                    <a:lnTo>
                      <a:pt x="0" y="231"/>
                    </a:lnTo>
                    <a:lnTo>
                      <a:pt x="2" y="244"/>
                    </a:lnTo>
                    <a:lnTo>
                      <a:pt x="2" y="254"/>
                    </a:lnTo>
                    <a:lnTo>
                      <a:pt x="6" y="265"/>
                    </a:lnTo>
                    <a:lnTo>
                      <a:pt x="8" y="275"/>
                    </a:lnTo>
                    <a:lnTo>
                      <a:pt x="10" y="284"/>
                    </a:lnTo>
                    <a:lnTo>
                      <a:pt x="14" y="296"/>
                    </a:lnTo>
                    <a:lnTo>
                      <a:pt x="17" y="305"/>
                    </a:lnTo>
                    <a:lnTo>
                      <a:pt x="23" y="317"/>
                    </a:lnTo>
                    <a:lnTo>
                      <a:pt x="27" y="326"/>
                    </a:lnTo>
                    <a:lnTo>
                      <a:pt x="33" y="334"/>
                    </a:lnTo>
                    <a:lnTo>
                      <a:pt x="38" y="341"/>
                    </a:lnTo>
                    <a:lnTo>
                      <a:pt x="44" y="351"/>
                    </a:lnTo>
                    <a:lnTo>
                      <a:pt x="50" y="359"/>
                    </a:lnTo>
                    <a:lnTo>
                      <a:pt x="65" y="376"/>
                    </a:lnTo>
                    <a:lnTo>
                      <a:pt x="80" y="391"/>
                    </a:lnTo>
                    <a:lnTo>
                      <a:pt x="90" y="397"/>
                    </a:lnTo>
                    <a:lnTo>
                      <a:pt x="97" y="402"/>
                    </a:lnTo>
                    <a:lnTo>
                      <a:pt x="107" y="408"/>
                    </a:lnTo>
                    <a:lnTo>
                      <a:pt x="114" y="414"/>
                    </a:lnTo>
                    <a:lnTo>
                      <a:pt x="124" y="418"/>
                    </a:lnTo>
                    <a:lnTo>
                      <a:pt x="135" y="423"/>
                    </a:lnTo>
                    <a:lnTo>
                      <a:pt x="145" y="425"/>
                    </a:lnTo>
                    <a:lnTo>
                      <a:pt x="154" y="431"/>
                    </a:lnTo>
                    <a:lnTo>
                      <a:pt x="164" y="433"/>
                    </a:lnTo>
                    <a:lnTo>
                      <a:pt x="175" y="435"/>
                    </a:lnTo>
                    <a:lnTo>
                      <a:pt x="187" y="437"/>
                    </a:lnTo>
                    <a:lnTo>
                      <a:pt x="196" y="439"/>
                    </a:lnTo>
                    <a:lnTo>
                      <a:pt x="208" y="441"/>
                    </a:lnTo>
                    <a:lnTo>
                      <a:pt x="221" y="441"/>
                    </a:lnTo>
                    <a:lnTo>
                      <a:pt x="230" y="441"/>
                    </a:lnTo>
                    <a:lnTo>
                      <a:pt x="242" y="439"/>
                    </a:lnTo>
                    <a:lnTo>
                      <a:pt x="253" y="437"/>
                    </a:lnTo>
                    <a:lnTo>
                      <a:pt x="263" y="435"/>
                    </a:lnTo>
                    <a:lnTo>
                      <a:pt x="274" y="433"/>
                    </a:lnTo>
                    <a:lnTo>
                      <a:pt x="285" y="431"/>
                    </a:lnTo>
                    <a:lnTo>
                      <a:pt x="295" y="425"/>
                    </a:lnTo>
                    <a:lnTo>
                      <a:pt x="304" y="423"/>
                    </a:lnTo>
                    <a:lnTo>
                      <a:pt x="314" y="418"/>
                    </a:lnTo>
                    <a:lnTo>
                      <a:pt x="325" y="414"/>
                    </a:lnTo>
                    <a:lnTo>
                      <a:pt x="333" y="408"/>
                    </a:lnTo>
                    <a:lnTo>
                      <a:pt x="343" y="402"/>
                    </a:lnTo>
                    <a:lnTo>
                      <a:pt x="350" y="397"/>
                    </a:lnTo>
                    <a:lnTo>
                      <a:pt x="358" y="391"/>
                    </a:lnTo>
                    <a:lnTo>
                      <a:pt x="375" y="376"/>
                    </a:lnTo>
                    <a:lnTo>
                      <a:pt x="388" y="359"/>
                    </a:lnTo>
                    <a:lnTo>
                      <a:pt x="396" y="351"/>
                    </a:lnTo>
                    <a:lnTo>
                      <a:pt x="401" y="341"/>
                    </a:lnTo>
                    <a:lnTo>
                      <a:pt x="407" y="334"/>
                    </a:lnTo>
                    <a:lnTo>
                      <a:pt x="413" y="326"/>
                    </a:lnTo>
                    <a:lnTo>
                      <a:pt x="417" y="317"/>
                    </a:lnTo>
                    <a:lnTo>
                      <a:pt x="422" y="305"/>
                    </a:lnTo>
                    <a:lnTo>
                      <a:pt x="424" y="296"/>
                    </a:lnTo>
                    <a:lnTo>
                      <a:pt x="430" y="284"/>
                    </a:lnTo>
                    <a:lnTo>
                      <a:pt x="432" y="275"/>
                    </a:lnTo>
                    <a:lnTo>
                      <a:pt x="434" y="265"/>
                    </a:lnTo>
                    <a:lnTo>
                      <a:pt x="436" y="254"/>
                    </a:lnTo>
                    <a:lnTo>
                      <a:pt x="438" y="244"/>
                    </a:lnTo>
                    <a:lnTo>
                      <a:pt x="439" y="231"/>
                    </a:lnTo>
                    <a:lnTo>
                      <a:pt x="439" y="219"/>
                    </a:lnTo>
                    <a:lnTo>
                      <a:pt x="439" y="210"/>
                    </a:lnTo>
                    <a:lnTo>
                      <a:pt x="438" y="197"/>
                    </a:lnTo>
                    <a:lnTo>
                      <a:pt x="436" y="187"/>
                    </a:lnTo>
                    <a:lnTo>
                      <a:pt x="434" y="176"/>
                    </a:lnTo>
                    <a:lnTo>
                      <a:pt x="432" y="164"/>
                    </a:lnTo>
                    <a:lnTo>
                      <a:pt x="430" y="155"/>
                    </a:lnTo>
                    <a:lnTo>
                      <a:pt x="424" y="145"/>
                    </a:lnTo>
                    <a:lnTo>
                      <a:pt x="422" y="136"/>
                    </a:lnTo>
                    <a:lnTo>
                      <a:pt x="417" y="124"/>
                    </a:lnTo>
                    <a:lnTo>
                      <a:pt x="413" y="115"/>
                    </a:lnTo>
                    <a:lnTo>
                      <a:pt x="407" y="105"/>
                    </a:lnTo>
                    <a:lnTo>
                      <a:pt x="401" y="97"/>
                    </a:lnTo>
                    <a:lnTo>
                      <a:pt x="396" y="90"/>
                    </a:lnTo>
                    <a:lnTo>
                      <a:pt x="388" y="82"/>
                    </a:lnTo>
                    <a:lnTo>
                      <a:pt x="375" y="65"/>
                    </a:lnTo>
                    <a:lnTo>
                      <a:pt x="358" y="50"/>
                    </a:lnTo>
                    <a:lnTo>
                      <a:pt x="350" y="44"/>
                    </a:lnTo>
                    <a:lnTo>
                      <a:pt x="343" y="38"/>
                    </a:lnTo>
                    <a:lnTo>
                      <a:pt x="333" y="33"/>
                    </a:lnTo>
                    <a:lnTo>
                      <a:pt x="325" y="27"/>
                    </a:lnTo>
                    <a:lnTo>
                      <a:pt x="314" y="23"/>
                    </a:lnTo>
                    <a:lnTo>
                      <a:pt x="304" y="17"/>
                    </a:lnTo>
                    <a:lnTo>
                      <a:pt x="295" y="15"/>
                    </a:lnTo>
                    <a:lnTo>
                      <a:pt x="285" y="10"/>
                    </a:lnTo>
                    <a:lnTo>
                      <a:pt x="274" y="8"/>
                    </a:lnTo>
                    <a:lnTo>
                      <a:pt x="263" y="6"/>
                    </a:lnTo>
                    <a:lnTo>
                      <a:pt x="253" y="4"/>
                    </a:lnTo>
                    <a:lnTo>
                      <a:pt x="242" y="2"/>
                    </a:lnTo>
                    <a:lnTo>
                      <a:pt x="230" y="0"/>
                    </a:lnTo>
                    <a:lnTo>
                      <a:pt x="221" y="0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Text Box 37"/>
              <p:cNvSpPr txBox="1">
                <a:spLocks noChangeArrowheads="1"/>
              </p:cNvSpPr>
              <p:nvPr/>
            </p:nvSpPr>
            <p:spPr bwMode="auto">
              <a:xfrm>
                <a:off x="4432" y="5966"/>
                <a:ext cx="407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54318" tIns="27158" rIns="54318" bIns="27158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</a:rPr>
                  <a:t>S3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62" name="Text Box 38"/>
              <p:cNvSpPr txBox="1">
                <a:spLocks noChangeArrowheads="1"/>
              </p:cNvSpPr>
              <p:nvPr/>
            </p:nvSpPr>
            <p:spPr bwMode="auto">
              <a:xfrm>
                <a:off x="5494" y="5267"/>
                <a:ext cx="417" cy="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54318" tIns="27158" rIns="54318" bIns="27158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</a:rPr>
                  <a:t>R1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63" name="Text Box 39"/>
              <p:cNvSpPr txBox="1">
                <a:spLocks noChangeArrowheads="1"/>
              </p:cNvSpPr>
              <p:nvPr/>
            </p:nvSpPr>
            <p:spPr bwMode="auto">
              <a:xfrm>
                <a:off x="6406" y="5267"/>
                <a:ext cx="417" cy="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54318" tIns="27158" rIns="54318" bIns="27158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</a:rPr>
                  <a:t>R2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64" name="Text Box 40"/>
              <p:cNvSpPr txBox="1">
                <a:spLocks noChangeArrowheads="1"/>
              </p:cNvSpPr>
              <p:nvPr/>
            </p:nvSpPr>
            <p:spPr bwMode="auto">
              <a:xfrm>
                <a:off x="7391" y="4566"/>
                <a:ext cx="417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54318" tIns="27158" rIns="54318" bIns="27158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</a:rPr>
                  <a:t>D1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65" name="Text Box 41"/>
              <p:cNvSpPr txBox="1">
                <a:spLocks noChangeArrowheads="1"/>
              </p:cNvSpPr>
              <p:nvPr/>
            </p:nvSpPr>
            <p:spPr bwMode="auto">
              <a:xfrm>
                <a:off x="7391" y="5267"/>
                <a:ext cx="417" cy="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54318" tIns="27158" rIns="54318" bIns="27158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</a:rPr>
                  <a:t>D2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66" name="Text Box 42"/>
              <p:cNvSpPr txBox="1">
                <a:spLocks noChangeArrowheads="1"/>
              </p:cNvSpPr>
              <p:nvPr/>
            </p:nvSpPr>
            <p:spPr bwMode="auto">
              <a:xfrm>
                <a:off x="7391" y="5895"/>
                <a:ext cx="417" cy="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54318" tIns="27158" rIns="54318" bIns="27158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</a:rPr>
                  <a:t>D3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67" name="Freeform 43"/>
              <p:cNvSpPr>
                <a:spLocks noChangeAspect="1"/>
              </p:cNvSpPr>
              <p:nvPr/>
            </p:nvSpPr>
            <p:spPr bwMode="auto">
              <a:xfrm>
                <a:off x="4432" y="5196"/>
                <a:ext cx="412" cy="379"/>
              </a:xfrm>
              <a:custGeom>
                <a:avLst/>
                <a:gdLst/>
                <a:ahLst/>
                <a:cxnLst>
                  <a:cxn ang="0">
                    <a:pos x="209" y="0"/>
                  </a:cxn>
                  <a:cxn ang="0">
                    <a:pos x="186" y="2"/>
                  </a:cxn>
                  <a:cxn ang="0">
                    <a:pos x="165" y="6"/>
                  </a:cxn>
                  <a:cxn ang="0">
                    <a:pos x="146" y="11"/>
                  </a:cxn>
                  <a:cxn ang="0">
                    <a:pos x="125" y="21"/>
                  </a:cxn>
                  <a:cxn ang="0">
                    <a:pos x="106" y="30"/>
                  </a:cxn>
                  <a:cxn ang="0">
                    <a:pos x="89" y="44"/>
                  </a:cxn>
                  <a:cxn ang="0">
                    <a:pos x="64" y="63"/>
                  </a:cxn>
                  <a:cxn ang="0">
                    <a:pos x="45" y="88"/>
                  </a:cxn>
                  <a:cxn ang="0">
                    <a:pos x="32" y="105"/>
                  </a:cxn>
                  <a:cxn ang="0">
                    <a:pos x="22" y="124"/>
                  </a:cxn>
                  <a:cxn ang="0">
                    <a:pos x="15" y="143"/>
                  </a:cxn>
                  <a:cxn ang="0">
                    <a:pos x="7" y="164"/>
                  </a:cxn>
                  <a:cxn ang="0">
                    <a:pos x="3" y="185"/>
                  </a:cxn>
                  <a:cxn ang="0">
                    <a:pos x="1" y="208"/>
                  </a:cxn>
                  <a:cxn ang="0">
                    <a:pos x="1" y="231"/>
                  </a:cxn>
                  <a:cxn ang="0">
                    <a:pos x="3" y="253"/>
                  </a:cxn>
                  <a:cxn ang="0">
                    <a:pos x="7" y="273"/>
                  </a:cxn>
                  <a:cxn ang="0">
                    <a:pos x="15" y="295"/>
                  </a:cxn>
                  <a:cxn ang="0">
                    <a:pos x="22" y="314"/>
                  </a:cxn>
                  <a:cxn ang="0">
                    <a:pos x="32" y="334"/>
                  </a:cxn>
                  <a:cxn ang="0">
                    <a:pos x="45" y="351"/>
                  </a:cxn>
                  <a:cxn ang="0">
                    <a:pos x="64" y="374"/>
                  </a:cxn>
                  <a:cxn ang="0">
                    <a:pos x="89" y="395"/>
                  </a:cxn>
                  <a:cxn ang="0">
                    <a:pos x="106" y="406"/>
                  </a:cxn>
                  <a:cxn ang="0">
                    <a:pos x="125" y="417"/>
                  </a:cxn>
                  <a:cxn ang="0">
                    <a:pos x="146" y="425"/>
                  </a:cxn>
                  <a:cxn ang="0">
                    <a:pos x="165" y="433"/>
                  </a:cxn>
                  <a:cxn ang="0">
                    <a:pos x="186" y="435"/>
                  </a:cxn>
                  <a:cxn ang="0">
                    <a:pos x="209" y="438"/>
                  </a:cxn>
                  <a:cxn ang="0">
                    <a:pos x="231" y="438"/>
                  </a:cxn>
                  <a:cxn ang="0">
                    <a:pos x="252" y="435"/>
                  </a:cxn>
                  <a:cxn ang="0">
                    <a:pos x="275" y="433"/>
                  </a:cxn>
                  <a:cxn ang="0">
                    <a:pos x="294" y="425"/>
                  </a:cxn>
                  <a:cxn ang="0">
                    <a:pos x="315" y="417"/>
                  </a:cxn>
                  <a:cxn ang="0">
                    <a:pos x="332" y="406"/>
                  </a:cxn>
                  <a:cxn ang="0">
                    <a:pos x="351" y="395"/>
                  </a:cxn>
                  <a:cxn ang="0">
                    <a:pos x="374" y="374"/>
                  </a:cxn>
                  <a:cxn ang="0">
                    <a:pos x="395" y="351"/>
                  </a:cxn>
                  <a:cxn ang="0">
                    <a:pos x="406" y="334"/>
                  </a:cxn>
                  <a:cxn ang="0">
                    <a:pos x="418" y="314"/>
                  </a:cxn>
                  <a:cxn ang="0">
                    <a:pos x="425" y="295"/>
                  </a:cxn>
                  <a:cxn ang="0">
                    <a:pos x="431" y="273"/>
                  </a:cxn>
                  <a:cxn ang="0">
                    <a:pos x="437" y="253"/>
                  </a:cxn>
                  <a:cxn ang="0">
                    <a:pos x="439" y="231"/>
                  </a:cxn>
                  <a:cxn ang="0">
                    <a:pos x="439" y="208"/>
                  </a:cxn>
                  <a:cxn ang="0">
                    <a:pos x="437" y="185"/>
                  </a:cxn>
                  <a:cxn ang="0">
                    <a:pos x="431" y="164"/>
                  </a:cxn>
                  <a:cxn ang="0">
                    <a:pos x="425" y="143"/>
                  </a:cxn>
                  <a:cxn ang="0">
                    <a:pos x="418" y="124"/>
                  </a:cxn>
                  <a:cxn ang="0">
                    <a:pos x="406" y="105"/>
                  </a:cxn>
                  <a:cxn ang="0">
                    <a:pos x="395" y="88"/>
                  </a:cxn>
                  <a:cxn ang="0">
                    <a:pos x="374" y="63"/>
                  </a:cxn>
                  <a:cxn ang="0">
                    <a:pos x="351" y="44"/>
                  </a:cxn>
                  <a:cxn ang="0">
                    <a:pos x="332" y="30"/>
                  </a:cxn>
                  <a:cxn ang="0">
                    <a:pos x="315" y="21"/>
                  </a:cxn>
                  <a:cxn ang="0">
                    <a:pos x="294" y="11"/>
                  </a:cxn>
                  <a:cxn ang="0">
                    <a:pos x="275" y="6"/>
                  </a:cxn>
                  <a:cxn ang="0">
                    <a:pos x="252" y="2"/>
                  </a:cxn>
                  <a:cxn ang="0">
                    <a:pos x="231" y="0"/>
                  </a:cxn>
                </a:cxnLst>
                <a:rect l="0" t="0" r="r" b="b"/>
                <a:pathLst>
                  <a:path w="439" h="438">
                    <a:moveTo>
                      <a:pt x="220" y="0"/>
                    </a:moveTo>
                    <a:lnTo>
                      <a:pt x="209" y="0"/>
                    </a:lnTo>
                    <a:lnTo>
                      <a:pt x="197" y="2"/>
                    </a:lnTo>
                    <a:lnTo>
                      <a:pt x="186" y="2"/>
                    </a:lnTo>
                    <a:lnTo>
                      <a:pt x="176" y="4"/>
                    </a:lnTo>
                    <a:lnTo>
                      <a:pt x="165" y="6"/>
                    </a:lnTo>
                    <a:lnTo>
                      <a:pt x="154" y="9"/>
                    </a:lnTo>
                    <a:lnTo>
                      <a:pt x="146" y="11"/>
                    </a:lnTo>
                    <a:lnTo>
                      <a:pt x="135" y="17"/>
                    </a:lnTo>
                    <a:lnTo>
                      <a:pt x="125" y="21"/>
                    </a:lnTo>
                    <a:lnTo>
                      <a:pt x="115" y="27"/>
                    </a:lnTo>
                    <a:lnTo>
                      <a:pt x="106" y="30"/>
                    </a:lnTo>
                    <a:lnTo>
                      <a:pt x="96" y="36"/>
                    </a:lnTo>
                    <a:lnTo>
                      <a:pt x="89" y="44"/>
                    </a:lnTo>
                    <a:lnTo>
                      <a:pt x="81" y="50"/>
                    </a:lnTo>
                    <a:lnTo>
                      <a:pt x="64" y="63"/>
                    </a:lnTo>
                    <a:lnTo>
                      <a:pt x="51" y="80"/>
                    </a:lnTo>
                    <a:lnTo>
                      <a:pt x="45" y="88"/>
                    </a:lnTo>
                    <a:lnTo>
                      <a:pt x="39" y="95"/>
                    </a:lnTo>
                    <a:lnTo>
                      <a:pt x="32" y="105"/>
                    </a:lnTo>
                    <a:lnTo>
                      <a:pt x="28" y="114"/>
                    </a:lnTo>
                    <a:lnTo>
                      <a:pt x="22" y="124"/>
                    </a:lnTo>
                    <a:lnTo>
                      <a:pt x="19" y="133"/>
                    </a:lnTo>
                    <a:lnTo>
                      <a:pt x="15" y="143"/>
                    </a:lnTo>
                    <a:lnTo>
                      <a:pt x="11" y="154"/>
                    </a:lnTo>
                    <a:lnTo>
                      <a:pt x="7" y="164"/>
                    </a:lnTo>
                    <a:lnTo>
                      <a:pt x="5" y="173"/>
                    </a:lnTo>
                    <a:lnTo>
                      <a:pt x="3" y="185"/>
                    </a:lnTo>
                    <a:lnTo>
                      <a:pt x="1" y="196"/>
                    </a:lnTo>
                    <a:lnTo>
                      <a:pt x="1" y="208"/>
                    </a:lnTo>
                    <a:lnTo>
                      <a:pt x="0" y="219"/>
                    </a:lnTo>
                    <a:lnTo>
                      <a:pt x="1" y="231"/>
                    </a:lnTo>
                    <a:lnTo>
                      <a:pt x="1" y="240"/>
                    </a:lnTo>
                    <a:lnTo>
                      <a:pt x="3" y="253"/>
                    </a:lnTo>
                    <a:lnTo>
                      <a:pt x="5" y="263"/>
                    </a:lnTo>
                    <a:lnTo>
                      <a:pt x="7" y="273"/>
                    </a:lnTo>
                    <a:lnTo>
                      <a:pt x="11" y="284"/>
                    </a:lnTo>
                    <a:lnTo>
                      <a:pt x="15" y="295"/>
                    </a:lnTo>
                    <a:lnTo>
                      <a:pt x="19" y="303"/>
                    </a:lnTo>
                    <a:lnTo>
                      <a:pt x="22" y="314"/>
                    </a:lnTo>
                    <a:lnTo>
                      <a:pt x="28" y="324"/>
                    </a:lnTo>
                    <a:lnTo>
                      <a:pt x="32" y="334"/>
                    </a:lnTo>
                    <a:lnTo>
                      <a:pt x="39" y="341"/>
                    </a:lnTo>
                    <a:lnTo>
                      <a:pt x="45" y="351"/>
                    </a:lnTo>
                    <a:lnTo>
                      <a:pt x="51" y="358"/>
                    </a:lnTo>
                    <a:lnTo>
                      <a:pt x="64" y="374"/>
                    </a:lnTo>
                    <a:lnTo>
                      <a:pt x="81" y="389"/>
                    </a:lnTo>
                    <a:lnTo>
                      <a:pt x="89" y="395"/>
                    </a:lnTo>
                    <a:lnTo>
                      <a:pt x="96" y="402"/>
                    </a:lnTo>
                    <a:lnTo>
                      <a:pt x="106" y="406"/>
                    </a:lnTo>
                    <a:lnTo>
                      <a:pt x="115" y="412"/>
                    </a:lnTo>
                    <a:lnTo>
                      <a:pt x="125" y="417"/>
                    </a:lnTo>
                    <a:lnTo>
                      <a:pt x="135" y="421"/>
                    </a:lnTo>
                    <a:lnTo>
                      <a:pt x="146" y="425"/>
                    </a:lnTo>
                    <a:lnTo>
                      <a:pt x="154" y="429"/>
                    </a:lnTo>
                    <a:lnTo>
                      <a:pt x="165" y="433"/>
                    </a:lnTo>
                    <a:lnTo>
                      <a:pt x="176" y="435"/>
                    </a:lnTo>
                    <a:lnTo>
                      <a:pt x="186" y="435"/>
                    </a:lnTo>
                    <a:lnTo>
                      <a:pt x="197" y="436"/>
                    </a:lnTo>
                    <a:lnTo>
                      <a:pt x="209" y="438"/>
                    </a:lnTo>
                    <a:lnTo>
                      <a:pt x="220" y="438"/>
                    </a:lnTo>
                    <a:lnTo>
                      <a:pt x="231" y="438"/>
                    </a:lnTo>
                    <a:lnTo>
                      <a:pt x="243" y="436"/>
                    </a:lnTo>
                    <a:lnTo>
                      <a:pt x="252" y="435"/>
                    </a:lnTo>
                    <a:lnTo>
                      <a:pt x="264" y="435"/>
                    </a:lnTo>
                    <a:lnTo>
                      <a:pt x="275" y="433"/>
                    </a:lnTo>
                    <a:lnTo>
                      <a:pt x="285" y="429"/>
                    </a:lnTo>
                    <a:lnTo>
                      <a:pt x="294" y="425"/>
                    </a:lnTo>
                    <a:lnTo>
                      <a:pt x="306" y="421"/>
                    </a:lnTo>
                    <a:lnTo>
                      <a:pt x="315" y="417"/>
                    </a:lnTo>
                    <a:lnTo>
                      <a:pt x="325" y="412"/>
                    </a:lnTo>
                    <a:lnTo>
                      <a:pt x="332" y="406"/>
                    </a:lnTo>
                    <a:lnTo>
                      <a:pt x="342" y="402"/>
                    </a:lnTo>
                    <a:lnTo>
                      <a:pt x="351" y="395"/>
                    </a:lnTo>
                    <a:lnTo>
                      <a:pt x="359" y="389"/>
                    </a:lnTo>
                    <a:lnTo>
                      <a:pt x="374" y="374"/>
                    </a:lnTo>
                    <a:lnTo>
                      <a:pt x="389" y="358"/>
                    </a:lnTo>
                    <a:lnTo>
                      <a:pt x="395" y="351"/>
                    </a:lnTo>
                    <a:lnTo>
                      <a:pt x="401" y="341"/>
                    </a:lnTo>
                    <a:lnTo>
                      <a:pt x="406" y="334"/>
                    </a:lnTo>
                    <a:lnTo>
                      <a:pt x="412" y="324"/>
                    </a:lnTo>
                    <a:lnTo>
                      <a:pt x="418" y="314"/>
                    </a:lnTo>
                    <a:lnTo>
                      <a:pt x="422" y="303"/>
                    </a:lnTo>
                    <a:lnTo>
                      <a:pt x="425" y="295"/>
                    </a:lnTo>
                    <a:lnTo>
                      <a:pt x="429" y="284"/>
                    </a:lnTo>
                    <a:lnTo>
                      <a:pt x="431" y="273"/>
                    </a:lnTo>
                    <a:lnTo>
                      <a:pt x="435" y="263"/>
                    </a:lnTo>
                    <a:lnTo>
                      <a:pt x="437" y="253"/>
                    </a:lnTo>
                    <a:lnTo>
                      <a:pt x="439" y="240"/>
                    </a:lnTo>
                    <a:lnTo>
                      <a:pt x="439" y="231"/>
                    </a:lnTo>
                    <a:lnTo>
                      <a:pt x="439" y="219"/>
                    </a:lnTo>
                    <a:lnTo>
                      <a:pt x="439" y="208"/>
                    </a:lnTo>
                    <a:lnTo>
                      <a:pt x="439" y="196"/>
                    </a:lnTo>
                    <a:lnTo>
                      <a:pt x="437" y="185"/>
                    </a:lnTo>
                    <a:lnTo>
                      <a:pt x="435" y="173"/>
                    </a:lnTo>
                    <a:lnTo>
                      <a:pt x="431" y="164"/>
                    </a:lnTo>
                    <a:lnTo>
                      <a:pt x="429" y="154"/>
                    </a:lnTo>
                    <a:lnTo>
                      <a:pt x="425" y="143"/>
                    </a:lnTo>
                    <a:lnTo>
                      <a:pt x="422" y="133"/>
                    </a:lnTo>
                    <a:lnTo>
                      <a:pt x="418" y="124"/>
                    </a:lnTo>
                    <a:lnTo>
                      <a:pt x="412" y="114"/>
                    </a:lnTo>
                    <a:lnTo>
                      <a:pt x="406" y="105"/>
                    </a:lnTo>
                    <a:lnTo>
                      <a:pt x="401" y="95"/>
                    </a:lnTo>
                    <a:lnTo>
                      <a:pt x="395" y="88"/>
                    </a:lnTo>
                    <a:lnTo>
                      <a:pt x="389" y="80"/>
                    </a:lnTo>
                    <a:lnTo>
                      <a:pt x="374" y="63"/>
                    </a:lnTo>
                    <a:lnTo>
                      <a:pt x="359" y="50"/>
                    </a:lnTo>
                    <a:lnTo>
                      <a:pt x="351" y="44"/>
                    </a:lnTo>
                    <a:lnTo>
                      <a:pt x="342" y="36"/>
                    </a:lnTo>
                    <a:lnTo>
                      <a:pt x="332" y="30"/>
                    </a:lnTo>
                    <a:lnTo>
                      <a:pt x="325" y="27"/>
                    </a:lnTo>
                    <a:lnTo>
                      <a:pt x="315" y="21"/>
                    </a:lnTo>
                    <a:lnTo>
                      <a:pt x="306" y="17"/>
                    </a:lnTo>
                    <a:lnTo>
                      <a:pt x="294" y="11"/>
                    </a:lnTo>
                    <a:lnTo>
                      <a:pt x="285" y="9"/>
                    </a:lnTo>
                    <a:lnTo>
                      <a:pt x="275" y="6"/>
                    </a:lnTo>
                    <a:lnTo>
                      <a:pt x="264" y="4"/>
                    </a:lnTo>
                    <a:lnTo>
                      <a:pt x="252" y="2"/>
                    </a:lnTo>
                    <a:lnTo>
                      <a:pt x="243" y="2"/>
                    </a:lnTo>
                    <a:lnTo>
                      <a:pt x="231" y="0"/>
                    </a:lnTo>
                    <a:lnTo>
                      <a:pt x="220" y="0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Text Box 44"/>
              <p:cNvSpPr txBox="1">
                <a:spLocks noChangeArrowheads="1"/>
              </p:cNvSpPr>
              <p:nvPr/>
            </p:nvSpPr>
            <p:spPr bwMode="auto">
              <a:xfrm>
                <a:off x="4452" y="5254"/>
                <a:ext cx="406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54318" tIns="27158" rIns="54318" bIns="27158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</a:rPr>
                  <a:t>S2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</p:grpSp>
      <p:sp>
        <p:nvSpPr>
          <p:cNvPr id="70" name="TextBox 69"/>
          <p:cNvSpPr txBox="1"/>
          <p:nvPr/>
        </p:nvSpPr>
        <p:spPr>
          <a:xfrm>
            <a:off x="6105117" y="691810"/>
            <a:ext cx="286506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0000FF"/>
                </a:solidFill>
              </a:rPr>
              <a:t>Mirai</a:t>
            </a:r>
            <a:r>
              <a:rPr lang="en-US" sz="2000" b="1" dirty="0" smtClean="0">
                <a:solidFill>
                  <a:srgbClr val="0000FF"/>
                </a:solidFill>
              </a:rPr>
              <a:t> Botnet and the </a:t>
            </a:r>
          </a:p>
          <a:p>
            <a:pPr algn="ctr"/>
            <a:r>
              <a:rPr lang="en-US" sz="2000" b="1" dirty="0" smtClean="0">
                <a:solidFill>
                  <a:srgbClr val="0000FF"/>
                </a:solidFill>
              </a:rPr>
              <a:t>Recent </a:t>
            </a:r>
            <a:r>
              <a:rPr lang="en-US" sz="2000" b="1" dirty="0" err="1" smtClean="0">
                <a:solidFill>
                  <a:srgbClr val="0000FF"/>
                </a:solidFill>
              </a:rPr>
              <a:t>DDoS</a:t>
            </a:r>
            <a:r>
              <a:rPr lang="en-US" sz="2000" b="1" dirty="0" smtClean="0">
                <a:solidFill>
                  <a:srgbClr val="0000FF"/>
                </a:solidFill>
              </a:rPr>
              <a:t> against </a:t>
            </a:r>
            <a:r>
              <a:rPr lang="en-US" sz="2000" b="1" dirty="0" err="1" smtClean="0">
                <a:solidFill>
                  <a:srgbClr val="0000FF"/>
                </a:solidFill>
              </a:rPr>
              <a:t>Dyn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endParaRPr lang="en-US" sz="2000" b="1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pic>
        <p:nvPicPr>
          <p:cNvPr id="79" name="Picture 78" descr="fig5_new.ep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0195" y="5520404"/>
            <a:ext cx="1747520" cy="118618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73847" y="4758825"/>
            <a:ext cx="3131840" cy="1863056"/>
            <a:chOff x="3173509" y="4758825"/>
            <a:chExt cx="3131840" cy="1863056"/>
          </a:xfrm>
        </p:grpSpPr>
        <p:pic>
          <p:nvPicPr>
            <p:cNvPr id="245" name="Picture 244" descr="C:\Users\cmmacs\Downloads\time-vs-floodrate.eps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14453" y="5470880"/>
              <a:ext cx="1614297" cy="1151001"/>
            </a:xfrm>
            <a:prstGeom prst="rect">
              <a:avLst/>
            </a:prstGeom>
            <a:noFill/>
          </p:spPr>
        </p:pic>
        <p:sp>
          <p:nvSpPr>
            <p:cNvPr id="81" name="Rectangle 80"/>
            <p:cNvSpPr/>
            <p:nvPr/>
          </p:nvSpPr>
          <p:spPr>
            <a:xfrm>
              <a:off x="3173509" y="4758825"/>
              <a:ext cx="313184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FF"/>
                  </a:solidFill>
                </a:rPr>
                <a:t> </a:t>
              </a:r>
              <a:r>
                <a:rPr lang="en-US" sz="2000" b="1" dirty="0" smtClean="0">
                  <a:solidFill>
                    <a:srgbClr val="0000FF"/>
                  </a:solidFill>
                </a:rPr>
                <a:t>Feedback </a:t>
              </a:r>
              <a:r>
                <a:rPr lang="en-US" sz="2000" b="1" dirty="0" smtClean="0">
                  <a:solidFill>
                    <a:srgbClr val="0000FF"/>
                  </a:solidFill>
                </a:rPr>
                <a:t>Manipulation Attack Experimentations  </a:t>
              </a:r>
              <a:endParaRPr lang="en-US" sz="2000" b="1" dirty="0" smtClean="0">
                <a:solidFill>
                  <a:srgbClr val="0000FF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65925" y="2639846"/>
            <a:ext cx="2388945" cy="1868408"/>
            <a:chOff x="3501733" y="692696"/>
            <a:chExt cx="2388945" cy="1868408"/>
          </a:xfrm>
        </p:grpSpPr>
        <p:sp>
          <p:nvSpPr>
            <p:cNvPr id="77" name="TextBox 76"/>
            <p:cNvSpPr txBox="1"/>
            <p:nvPr/>
          </p:nvSpPr>
          <p:spPr>
            <a:xfrm>
              <a:off x="3602872" y="692696"/>
              <a:ext cx="2287806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FF"/>
                  </a:solidFill>
                </a:rPr>
                <a:t>Feedback </a:t>
              </a:r>
              <a:r>
                <a:rPr lang="en-US" sz="2000" b="1" dirty="0" smtClean="0">
                  <a:solidFill>
                    <a:srgbClr val="0000FF"/>
                  </a:solidFill>
                </a:rPr>
                <a:t>Loops</a:t>
              </a:r>
              <a:r>
                <a:rPr lang="en-US" sz="2000" b="1" dirty="0" smtClean="0">
                  <a:solidFill>
                    <a:srgbClr val="0000FF"/>
                  </a:solidFill>
                </a:rPr>
                <a:t> in </a:t>
              </a:r>
              <a:endParaRPr lang="en-US" sz="2000" b="1" dirty="0" smtClean="0">
                <a:solidFill>
                  <a:srgbClr val="0000FF"/>
                </a:solidFill>
              </a:endParaRPr>
            </a:p>
            <a:p>
              <a:pPr algn="ctr"/>
              <a:r>
                <a:rPr lang="en-US" sz="2000" b="1" dirty="0" smtClean="0">
                  <a:solidFill>
                    <a:srgbClr val="0000FF"/>
                  </a:solidFill>
                </a:rPr>
                <a:t>Transport</a:t>
              </a:r>
              <a:r>
                <a:rPr lang="en-US" sz="2000" b="1" dirty="0" smtClean="0">
                  <a:solidFill>
                    <a:srgbClr val="0000FF"/>
                  </a:solidFill>
                </a:rPr>
                <a:t> </a:t>
              </a:r>
              <a:r>
                <a:rPr lang="en-US" sz="2000" b="1" dirty="0" smtClean="0">
                  <a:solidFill>
                    <a:srgbClr val="0000FF"/>
                  </a:solidFill>
                </a:rPr>
                <a:t>Protocols </a:t>
              </a:r>
              <a:endParaRPr lang="en-US" sz="2000" b="1" dirty="0">
                <a:solidFill>
                  <a:srgbClr val="0000FF"/>
                </a:solidFill>
              </a:endParaRPr>
            </a:p>
            <a:p>
              <a:endParaRPr lang="en-US" dirty="0"/>
            </a:p>
          </p:txBody>
        </p:sp>
        <p:grpSp>
          <p:nvGrpSpPr>
            <p:cNvPr id="78" name="Group 10"/>
            <p:cNvGrpSpPr>
              <a:grpSpLocks noChangeAspect="1"/>
            </p:cNvGrpSpPr>
            <p:nvPr/>
          </p:nvGrpSpPr>
          <p:grpSpPr>
            <a:xfrm>
              <a:off x="3501733" y="1455869"/>
              <a:ext cx="2239366" cy="1105235"/>
              <a:chOff x="1981200" y="3535680"/>
              <a:chExt cx="4724402" cy="2331720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1981200" y="4267200"/>
                <a:ext cx="1066800" cy="914400"/>
              </a:xfrm>
              <a:prstGeom prst="round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Sender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5383420" y="4267199"/>
                <a:ext cx="1322182" cy="9143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Receiver</a:t>
                </a:r>
                <a:endParaRPr lang="en-US" sz="1200" dirty="0"/>
              </a:p>
            </p:txBody>
          </p:sp>
          <p:sp>
            <p:nvSpPr>
              <p:cNvPr id="84" name="Curved Down Arrow 83"/>
              <p:cNvSpPr/>
              <p:nvPr/>
            </p:nvSpPr>
            <p:spPr>
              <a:xfrm>
                <a:off x="2438400" y="3535680"/>
                <a:ext cx="3733800" cy="731520"/>
              </a:xfrm>
              <a:prstGeom prst="curved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Curved Down Arrow 84"/>
              <p:cNvSpPr/>
              <p:nvPr/>
            </p:nvSpPr>
            <p:spPr>
              <a:xfrm rot="10800000">
                <a:off x="2362200" y="5181600"/>
                <a:ext cx="3733800" cy="685800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6" name="Picture 85" descr="Screen Shot 2017-11-05 at 7.22.17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177" y="1479510"/>
            <a:ext cx="1825117" cy="106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7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 descr="plotnormal.ep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833434"/>
            <a:ext cx="4740121" cy="369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24"/>
            <a:ext cx="9144000" cy="715962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Simulation of Normal Scenario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3" descr="cwnd-normal.png"/>
          <p:cNvPicPr>
            <a:picLocks noGrp="1" noChangeAspect="1"/>
          </p:cNvPicPr>
          <p:nvPr>
            <p:ph idx="1"/>
          </p:nvPr>
        </p:nvPicPr>
        <p:blipFill>
          <a:blip r:embed="rId3"/>
          <a:srcRect l="6667" t="6400" r="16667" b="9600"/>
          <a:stretch>
            <a:fillRect/>
          </a:stretch>
        </p:blipFill>
        <p:spPr>
          <a:xfrm>
            <a:off x="4937828" y="825505"/>
            <a:ext cx="4206204" cy="288036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20</a:t>
            </a:fld>
            <a:endParaRPr lang="en-US"/>
          </a:p>
        </p:txBody>
      </p:sp>
      <p:grpSp>
        <p:nvGrpSpPr>
          <p:cNvPr id="8" name="Group 2"/>
          <p:cNvGrpSpPr>
            <a:grpSpLocks noChangeAspect="1"/>
          </p:cNvGrpSpPr>
          <p:nvPr/>
        </p:nvGrpSpPr>
        <p:grpSpPr bwMode="auto">
          <a:xfrm>
            <a:off x="3569203" y="4704202"/>
            <a:ext cx="2508498" cy="1500198"/>
            <a:chOff x="4432" y="4497"/>
            <a:chExt cx="3442" cy="2059"/>
          </a:xfrm>
        </p:grpSpPr>
        <p:sp>
          <p:nvSpPr>
            <p:cNvPr id="9" name="AutoShape 3"/>
            <p:cNvSpPr>
              <a:spLocks noChangeAspect="1" noChangeArrowheads="1"/>
            </p:cNvSpPr>
            <p:nvPr/>
          </p:nvSpPr>
          <p:spPr bwMode="auto">
            <a:xfrm>
              <a:off x="4432" y="4497"/>
              <a:ext cx="3442" cy="205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"/>
            <p:cNvSpPr>
              <a:spLocks noChangeAspect="1"/>
            </p:cNvSpPr>
            <p:nvPr/>
          </p:nvSpPr>
          <p:spPr bwMode="auto">
            <a:xfrm>
              <a:off x="4436" y="5951"/>
              <a:ext cx="412" cy="380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186" y="2"/>
                </a:cxn>
                <a:cxn ang="0">
                  <a:pos x="165" y="6"/>
                </a:cxn>
                <a:cxn ang="0">
                  <a:pos x="146" y="11"/>
                </a:cxn>
                <a:cxn ang="0">
                  <a:pos x="125" y="21"/>
                </a:cxn>
                <a:cxn ang="0">
                  <a:pos x="106" y="30"/>
                </a:cxn>
                <a:cxn ang="0">
                  <a:pos x="89" y="44"/>
                </a:cxn>
                <a:cxn ang="0">
                  <a:pos x="64" y="63"/>
                </a:cxn>
                <a:cxn ang="0">
                  <a:pos x="45" y="88"/>
                </a:cxn>
                <a:cxn ang="0">
                  <a:pos x="32" y="105"/>
                </a:cxn>
                <a:cxn ang="0">
                  <a:pos x="22" y="124"/>
                </a:cxn>
                <a:cxn ang="0">
                  <a:pos x="15" y="143"/>
                </a:cxn>
                <a:cxn ang="0">
                  <a:pos x="7" y="164"/>
                </a:cxn>
                <a:cxn ang="0">
                  <a:pos x="3" y="185"/>
                </a:cxn>
                <a:cxn ang="0">
                  <a:pos x="1" y="208"/>
                </a:cxn>
                <a:cxn ang="0">
                  <a:pos x="1" y="231"/>
                </a:cxn>
                <a:cxn ang="0">
                  <a:pos x="3" y="253"/>
                </a:cxn>
                <a:cxn ang="0">
                  <a:pos x="7" y="273"/>
                </a:cxn>
                <a:cxn ang="0">
                  <a:pos x="15" y="295"/>
                </a:cxn>
                <a:cxn ang="0">
                  <a:pos x="22" y="314"/>
                </a:cxn>
                <a:cxn ang="0">
                  <a:pos x="32" y="334"/>
                </a:cxn>
                <a:cxn ang="0">
                  <a:pos x="45" y="351"/>
                </a:cxn>
                <a:cxn ang="0">
                  <a:pos x="64" y="374"/>
                </a:cxn>
                <a:cxn ang="0">
                  <a:pos x="89" y="395"/>
                </a:cxn>
                <a:cxn ang="0">
                  <a:pos x="106" y="406"/>
                </a:cxn>
                <a:cxn ang="0">
                  <a:pos x="125" y="417"/>
                </a:cxn>
                <a:cxn ang="0">
                  <a:pos x="146" y="425"/>
                </a:cxn>
                <a:cxn ang="0">
                  <a:pos x="165" y="433"/>
                </a:cxn>
                <a:cxn ang="0">
                  <a:pos x="186" y="435"/>
                </a:cxn>
                <a:cxn ang="0">
                  <a:pos x="209" y="438"/>
                </a:cxn>
                <a:cxn ang="0">
                  <a:pos x="231" y="438"/>
                </a:cxn>
                <a:cxn ang="0">
                  <a:pos x="252" y="435"/>
                </a:cxn>
                <a:cxn ang="0">
                  <a:pos x="275" y="433"/>
                </a:cxn>
                <a:cxn ang="0">
                  <a:pos x="294" y="425"/>
                </a:cxn>
                <a:cxn ang="0">
                  <a:pos x="315" y="417"/>
                </a:cxn>
                <a:cxn ang="0">
                  <a:pos x="332" y="406"/>
                </a:cxn>
                <a:cxn ang="0">
                  <a:pos x="351" y="395"/>
                </a:cxn>
                <a:cxn ang="0">
                  <a:pos x="374" y="374"/>
                </a:cxn>
                <a:cxn ang="0">
                  <a:pos x="395" y="351"/>
                </a:cxn>
                <a:cxn ang="0">
                  <a:pos x="406" y="334"/>
                </a:cxn>
                <a:cxn ang="0">
                  <a:pos x="418" y="314"/>
                </a:cxn>
                <a:cxn ang="0">
                  <a:pos x="425" y="295"/>
                </a:cxn>
                <a:cxn ang="0">
                  <a:pos x="431" y="273"/>
                </a:cxn>
                <a:cxn ang="0">
                  <a:pos x="437" y="253"/>
                </a:cxn>
                <a:cxn ang="0">
                  <a:pos x="439" y="231"/>
                </a:cxn>
                <a:cxn ang="0">
                  <a:pos x="439" y="208"/>
                </a:cxn>
                <a:cxn ang="0">
                  <a:pos x="437" y="185"/>
                </a:cxn>
                <a:cxn ang="0">
                  <a:pos x="431" y="164"/>
                </a:cxn>
                <a:cxn ang="0">
                  <a:pos x="425" y="143"/>
                </a:cxn>
                <a:cxn ang="0">
                  <a:pos x="418" y="124"/>
                </a:cxn>
                <a:cxn ang="0">
                  <a:pos x="406" y="105"/>
                </a:cxn>
                <a:cxn ang="0">
                  <a:pos x="395" y="88"/>
                </a:cxn>
                <a:cxn ang="0">
                  <a:pos x="374" y="63"/>
                </a:cxn>
                <a:cxn ang="0">
                  <a:pos x="351" y="44"/>
                </a:cxn>
                <a:cxn ang="0">
                  <a:pos x="332" y="30"/>
                </a:cxn>
                <a:cxn ang="0">
                  <a:pos x="315" y="21"/>
                </a:cxn>
                <a:cxn ang="0">
                  <a:pos x="294" y="11"/>
                </a:cxn>
                <a:cxn ang="0">
                  <a:pos x="275" y="6"/>
                </a:cxn>
                <a:cxn ang="0">
                  <a:pos x="252" y="2"/>
                </a:cxn>
                <a:cxn ang="0">
                  <a:pos x="231" y="0"/>
                </a:cxn>
              </a:cxnLst>
              <a:rect l="0" t="0" r="r" b="b"/>
              <a:pathLst>
                <a:path w="439" h="438">
                  <a:moveTo>
                    <a:pt x="220" y="0"/>
                  </a:moveTo>
                  <a:lnTo>
                    <a:pt x="209" y="0"/>
                  </a:lnTo>
                  <a:lnTo>
                    <a:pt x="197" y="2"/>
                  </a:lnTo>
                  <a:lnTo>
                    <a:pt x="186" y="2"/>
                  </a:lnTo>
                  <a:lnTo>
                    <a:pt x="176" y="4"/>
                  </a:lnTo>
                  <a:lnTo>
                    <a:pt x="165" y="6"/>
                  </a:lnTo>
                  <a:lnTo>
                    <a:pt x="154" y="9"/>
                  </a:lnTo>
                  <a:lnTo>
                    <a:pt x="146" y="11"/>
                  </a:lnTo>
                  <a:lnTo>
                    <a:pt x="135" y="17"/>
                  </a:lnTo>
                  <a:lnTo>
                    <a:pt x="125" y="21"/>
                  </a:lnTo>
                  <a:lnTo>
                    <a:pt x="115" y="27"/>
                  </a:lnTo>
                  <a:lnTo>
                    <a:pt x="106" y="30"/>
                  </a:lnTo>
                  <a:lnTo>
                    <a:pt x="96" y="36"/>
                  </a:lnTo>
                  <a:lnTo>
                    <a:pt x="89" y="44"/>
                  </a:lnTo>
                  <a:lnTo>
                    <a:pt x="81" y="50"/>
                  </a:lnTo>
                  <a:lnTo>
                    <a:pt x="64" y="63"/>
                  </a:lnTo>
                  <a:lnTo>
                    <a:pt x="51" y="80"/>
                  </a:lnTo>
                  <a:lnTo>
                    <a:pt x="45" y="88"/>
                  </a:lnTo>
                  <a:lnTo>
                    <a:pt x="39" y="95"/>
                  </a:lnTo>
                  <a:lnTo>
                    <a:pt x="32" y="105"/>
                  </a:lnTo>
                  <a:lnTo>
                    <a:pt x="28" y="114"/>
                  </a:lnTo>
                  <a:lnTo>
                    <a:pt x="22" y="124"/>
                  </a:lnTo>
                  <a:lnTo>
                    <a:pt x="19" y="133"/>
                  </a:lnTo>
                  <a:lnTo>
                    <a:pt x="15" y="143"/>
                  </a:lnTo>
                  <a:lnTo>
                    <a:pt x="11" y="154"/>
                  </a:lnTo>
                  <a:lnTo>
                    <a:pt x="7" y="164"/>
                  </a:lnTo>
                  <a:lnTo>
                    <a:pt x="5" y="173"/>
                  </a:lnTo>
                  <a:lnTo>
                    <a:pt x="3" y="185"/>
                  </a:lnTo>
                  <a:lnTo>
                    <a:pt x="1" y="196"/>
                  </a:lnTo>
                  <a:lnTo>
                    <a:pt x="1" y="208"/>
                  </a:lnTo>
                  <a:lnTo>
                    <a:pt x="0" y="219"/>
                  </a:lnTo>
                  <a:lnTo>
                    <a:pt x="1" y="231"/>
                  </a:lnTo>
                  <a:lnTo>
                    <a:pt x="1" y="240"/>
                  </a:lnTo>
                  <a:lnTo>
                    <a:pt x="3" y="253"/>
                  </a:lnTo>
                  <a:lnTo>
                    <a:pt x="5" y="263"/>
                  </a:lnTo>
                  <a:lnTo>
                    <a:pt x="7" y="273"/>
                  </a:lnTo>
                  <a:lnTo>
                    <a:pt x="11" y="284"/>
                  </a:lnTo>
                  <a:lnTo>
                    <a:pt x="15" y="295"/>
                  </a:lnTo>
                  <a:lnTo>
                    <a:pt x="19" y="303"/>
                  </a:lnTo>
                  <a:lnTo>
                    <a:pt x="22" y="314"/>
                  </a:lnTo>
                  <a:lnTo>
                    <a:pt x="28" y="324"/>
                  </a:lnTo>
                  <a:lnTo>
                    <a:pt x="32" y="334"/>
                  </a:lnTo>
                  <a:lnTo>
                    <a:pt x="39" y="341"/>
                  </a:lnTo>
                  <a:lnTo>
                    <a:pt x="45" y="351"/>
                  </a:lnTo>
                  <a:lnTo>
                    <a:pt x="51" y="358"/>
                  </a:lnTo>
                  <a:lnTo>
                    <a:pt x="64" y="374"/>
                  </a:lnTo>
                  <a:lnTo>
                    <a:pt x="81" y="389"/>
                  </a:lnTo>
                  <a:lnTo>
                    <a:pt x="89" y="395"/>
                  </a:lnTo>
                  <a:lnTo>
                    <a:pt x="96" y="402"/>
                  </a:lnTo>
                  <a:lnTo>
                    <a:pt x="106" y="406"/>
                  </a:lnTo>
                  <a:lnTo>
                    <a:pt x="115" y="412"/>
                  </a:lnTo>
                  <a:lnTo>
                    <a:pt x="125" y="417"/>
                  </a:lnTo>
                  <a:lnTo>
                    <a:pt x="135" y="421"/>
                  </a:lnTo>
                  <a:lnTo>
                    <a:pt x="146" y="425"/>
                  </a:lnTo>
                  <a:lnTo>
                    <a:pt x="154" y="429"/>
                  </a:lnTo>
                  <a:lnTo>
                    <a:pt x="165" y="433"/>
                  </a:lnTo>
                  <a:lnTo>
                    <a:pt x="176" y="435"/>
                  </a:lnTo>
                  <a:lnTo>
                    <a:pt x="186" y="435"/>
                  </a:lnTo>
                  <a:lnTo>
                    <a:pt x="197" y="436"/>
                  </a:lnTo>
                  <a:lnTo>
                    <a:pt x="209" y="438"/>
                  </a:lnTo>
                  <a:lnTo>
                    <a:pt x="220" y="438"/>
                  </a:lnTo>
                  <a:lnTo>
                    <a:pt x="231" y="438"/>
                  </a:lnTo>
                  <a:lnTo>
                    <a:pt x="243" y="436"/>
                  </a:lnTo>
                  <a:lnTo>
                    <a:pt x="252" y="435"/>
                  </a:lnTo>
                  <a:lnTo>
                    <a:pt x="264" y="435"/>
                  </a:lnTo>
                  <a:lnTo>
                    <a:pt x="275" y="433"/>
                  </a:lnTo>
                  <a:lnTo>
                    <a:pt x="285" y="429"/>
                  </a:lnTo>
                  <a:lnTo>
                    <a:pt x="294" y="425"/>
                  </a:lnTo>
                  <a:lnTo>
                    <a:pt x="306" y="421"/>
                  </a:lnTo>
                  <a:lnTo>
                    <a:pt x="315" y="417"/>
                  </a:lnTo>
                  <a:lnTo>
                    <a:pt x="325" y="412"/>
                  </a:lnTo>
                  <a:lnTo>
                    <a:pt x="332" y="406"/>
                  </a:lnTo>
                  <a:lnTo>
                    <a:pt x="342" y="402"/>
                  </a:lnTo>
                  <a:lnTo>
                    <a:pt x="351" y="395"/>
                  </a:lnTo>
                  <a:lnTo>
                    <a:pt x="359" y="389"/>
                  </a:lnTo>
                  <a:lnTo>
                    <a:pt x="374" y="374"/>
                  </a:lnTo>
                  <a:lnTo>
                    <a:pt x="389" y="358"/>
                  </a:lnTo>
                  <a:lnTo>
                    <a:pt x="395" y="351"/>
                  </a:lnTo>
                  <a:lnTo>
                    <a:pt x="401" y="341"/>
                  </a:lnTo>
                  <a:lnTo>
                    <a:pt x="406" y="334"/>
                  </a:lnTo>
                  <a:lnTo>
                    <a:pt x="412" y="324"/>
                  </a:lnTo>
                  <a:lnTo>
                    <a:pt x="418" y="314"/>
                  </a:lnTo>
                  <a:lnTo>
                    <a:pt x="422" y="303"/>
                  </a:lnTo>
                  <a:lnTo>
                    <a:pt x="425" y="295"/>
                  </a:lnTo>
                  <a:lnTo>
                    <a:pt x="429" y="284"/>
                  </a:lnTo>
                  <a:lnTo>
                    <a:pt x="431" y="273"/>
                  </a:lnTo>
                  <a:lnTo>
                    <a:pt x="435" y="263"/>
                  </a:lnTo>
                  <a:lnTo>
                    <a:pt x="437" y="253"/>
                  </a:lnTo>
                  <a:lnTo>
                    <a:pt x="439" y="240"/>
                  </a:lnTo>
                  <a:lnTo>
                    <a:pt x="439" y="231"/>
                  </a:lnTo>
                  <a:lnTo>
                    <a:pt x="439" y="219"/>
                  </a:lnTo>
                  <a:lnTo>
                    <a:pt x="439" y="208"/>
                  </a:lnTo>
                  <a:lnTo>
                    <a:pt x="439" y="196"/>
                  </a:lnTo>
                  <a:lnTo>
                    <a:pt x="437" y="185"/>
                  </a:lnTo>
                  <a:lnTo>
                    <a:pt x="435" y="173"/>
                  </a:lnTo>
                  <a:lnTo>
                    <a:pt x="431" y="164"/>
                  </a:lnTo>
                  <a:lnTo>
                    <a:pt x="429" y="154"/>
                  </a:lnTo>
                  <a:lnTo>
                    <a:pt x="425" y="143"/>
                  </a:lnTo>
                  <a:lnTo>
                    <a:pt x="422" y="133"/>
                  </a:lnTo>
                  <a:lnTo>
                    <a:pt x="418" y="124"/>
                  </a:lnTo>
                  <a:lnTo>
                    <a:pt x="412" y="114"/>
                  </a:lnTo>
                  <a:lnTo>
                    <a:pt x="406" y="105"/>
                  </a:lnTo>
                  <a:lnTo>
                    <a:pt x="401" y="95"/>
                  </a:lnTo>
                  <a:lnTo>
                    <a:pt x="395" y="88"/>
                  </a:lnTo>
                  <a:lnTo>
                    <a:pt x="389" y="80"/>
                  </a:lnTo>
                  <a:lnTo>
                    <a:pt x="374" y="63"/>
                  </a:lnTo>
                  <a:lnTo>
                    <a:pt x="359" y="50"/>
                  </a:lnTo>
                  <a:lnTo>
                    <a:pt x="351" y="44"/>
                  </a:lnTo>
                  <a:lnTo>
                    <a:pt x="342" y="36"/>
                  </a:lnTo>
                  <a:lnTo>
                    <a:pt x="332" y="30"/>
                  </a:lnTo>
                  <a:lnTo>
                    <a:pt x="325" y="27"/>
                  </a:lnTo>
                  <a:lnTo>
                    <a:pt x="315" y="21"/>
                  </a:lnTo>
                  <a:lnTo>
                    <a:pt x="306" y="17"/>
                  </a:lnTo>
                  <a:lnTo>
                    <a:pt x="294" y="11"/>
                  </a:lnTo>
                  <a:lnTo>
                    <a:pt x="285" y="9"/>
                  </a:lnTo>
                  <a:lnTo>
                    <a:pt x="275" y="6"/>
                  </a:lnTo>
                  <a:lnTo>
                    <a:pt x="264" y="4"/>
                  </a:lnTo>
                  <a:lnTo>
                    <a:pt x="252" y="2"/>
                  </a:lnTo>
                  <a:lnTo>
                    <a:pt x="243" y="2"/>
                  </a:lnTo>
                  <a:lnTo>
                    <a:pt x="231" y="0"/>
                  </a:lnTo>
                  <a:lnTo>
                    <a:pt x="220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"/>
            <p:cNvSpPr>
              <a:spLocks noChangeAspect="1"/>
            </p:cNvSpPr>
            <p:nvPr/>
          </p:nvSpPr>
          <p:spPr bwMode="auto">
            <a:xfrm>
              <a:off x="4436" y="4497"/>
              <a:ext cx="412" cy="379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186" y="3"/>
                </a:cxn>
                <a:cxn ang="0">
                  <a:pos x="165" y="5"/>
                </a:cxn>
                <a:cxn ang="0">
                  <a:pos x="146" y="13"/>
                </a:cxn>
                <a:cxn ang="0">
                  <a:pos x="125" y="21"/>
                </a:cxn>
                <a:cxn ang="0">
                  <a:pos x="106" y="32"/>
                </a:cxn>
                <a:cxn ang="0">
                  <a:pos x="89" y="43"/>
                </a:cxn>
                <a:cxn ang="0">
                  <a:pos x="64" y="64"/>
                </a:cxn>
                <a:cxn ang="0">
                  <a:pos x="45" y="87"/>
                </a:cxn>
                <a:cxn ang="0">
                  <a:pos x="32" y="104"/>
                </a:cxn>
                <a:cxn ang="0">
                  <a:pos x="22" y="125"/>
                </a:cxn>
                <a:cxn ang="0">
                  <a:pos x="15" y="143"/>
                </a:cxn>
                <a:cxn ang="0">
                  <a:pos x="7" y="165"/>
                </a:cxn>
                <a:cxn ang="0">
                  <a:pos x="3" y="185"/>
                </a:cxn>
                <a:cxn ang="0">
                  <a:pos x="1" y="207"/>
                </a:cxn>
                <a:cxn ang="0">
                  <a:pos x="1" y="230"/>
                </a:cxn>
                <a:cxn ang="0">
                  <a:pos x="3" y="253"/>
                </a:cxn>
                <a:cxn ang="0">
                  <a:pos x="7" y="274"/>
                </a:cxn>
                <a:cxn ang="0">
                  <a:pos x="15" y="295"/>
                </a:cxn>
                <a:cxn ang="0">
                  <a:pos x="22" y="314"/>
                </a:cxn>
                <a:cxn ang="0">
                  <a:pos x="32" y="333"/>
                </a:cxn>
                <a:cxn ang="0">
                  <a:pos x="45" y="350"/>
                </a:cxn>
                <a:cxn ang="0">
                  <a:pos x="64" y="375"/>
                </a:cxn>
                <a:cxn ang="0">
                  <a:pos x="89" y="394"/>
                </a:cxn>
                <a:cxn ang="0">
                  <a:pos x="106" y="408"/>
                </a:cxn>
                <a:cxn ang="0">
                  <a:pos x="125" y="417"/>
                </a:cxn>
                <a:cxn ang="0">
                  <a:pos x="146" y="427"/>
                </a:cxn>
                <a:cxn ang="0">
                  <a:pos x="165" y="432"/>
                </a:cxn>
                <a:cxn ang="0">
                  <a:pos x="186" y="436"/>
                </a:cxn>
                <a:cxn ang="0">
                  <a:pos x="209" y="438"/>
                </a:cxn>
                <a:cxn ang="0">
                  <a:pos x="231" y="438"/>
                </a:cxn>
                <a:cxn ang="0">
                  <a:pos x="252" y="436"/>
                </a:cxn>
                <a:cxn ang="0">
                  <a:pos x="275" y="432"/>
                </a:cxn>
                <a:cxn ang="0">
                  <a:pos x="294" y="427"/>
                </a:cxn>
                <a:cxn ang="0">
                  <a:pos x="315" y="417"/>
                </a:cxn>
                <a:cxn ang="0">
                  <a:pos x="332" y="408"/>
                </a:cxn>
                <a:cxn ang="0">
                  <a:pos x="351" y="394"/>
                </a:cxn>
                <a:cxn ang="0">
                  <a:pos x="374" y="375"/>
                </a:cxn>
                <a:cxn ang="0">
                  <a:pos x="395" y="350"/>
                </a:cxn>
                <a:cxn ang="0">
                  <a:pos x="406" y="333"/>
                </a:cxn>
                <a:cxn ang="0">
                  <a:pos x="418" y="314"/>
                </a:cxn>
                <a:cxn ang="0">
                  <a:pos x="425" y="295"/>
                </a:cxn>
                <a:cxn ang="0">
                  <a:pos x="431" y="274"/>
                </a:cxn>
                <a:cxn ang="0">
                  <a:pos x="437" y="253"/>
                </a:cxn>
                <a:cxn ang="0">
                  <a:pos x="439" y="230"/>
                </a:cxn>
                <a:cxn ang="0">
                  <a:pos x="439" y="207"/>
                </a:cxn>
                <a:cxn ang="0">
                  <a:pos x="437" y="185"/>
                </a:cxn>
                <a:cxn ang="0">
                  <a:pos x="431" y="165"/>
                </a:cxn>
                <a:cxn ang="0">
                  <a:pos x="425" y="143"/>
                </a:cxn>
                <a:cxn ang="0">
                  <a:pos x="418" y="125"/>
                </a:cxn>
                <a:cxn ang="0">
                  <a:pos x="406" y="104"/>
                </a:cxn>
                <a:cxn ang="0">
                  <a:pos x="395" y="87"/>
                </a:cxn>
                <a:cxn ang="0">
                  <a:pos x="374" y="64"/>
                </a:cxn>
                <a:cxn ang="0">
                  <a:pos x="351" y="43"/>
                </a:cxn>
                <a:cxn ang="0">
                  <a:pos x="332" y="32"/>
                </a:cxn>
                <a:cxn ang="0">
                  <a:pos x="315" y="21"/>
                </a:cxn>
                <a:cxn ang="0">
                  <a:pos x="294" y="13"/>
                </a:cxn>
                <a:cxn ang="0">
                  <a:pos x="275" y="5"/>
                </a:cxn>
                <a:cxn ang="0">
                  <a:pos x="252" y="3"/>
                </a:cxn>
                <a:cxn ang="0">
                  <a:pos x="231" y="0"/>
                </a:cxn>
              </a:cxnLst>
              <a:rect l="0" t="0" r="r" b="b"/>
              <a:pathLst>
                <a:path w="439" h="438">
                  <a:moveTo>
                    <a:pt x="220" y="0"/>
                  </a:moveTo>
                  <a:lnTo>
                    <a:pt x="209" y="0"/>
                  </a:lnTo>
                  <a:lnTo>
                    <a:pt x="197" y="2"/>
                  </a:lnTo>
                  <a:lnTo>
                    <a:pt x="186" y="3"/>
                  </a:lnTo>
                  <a:lnTo>
                    <a:pt x="176" y="3"/>
                  </a:lnTo>
                  <a:lnTo>
                    <a:pt x="165" y="5"/>
                  </a:lnTo>
                  <a:lnTo>
                    <a:pt x="154" y="9"/>
                  </a:lnTo>
                  <a:lnTo>
                    <a:pt x="146" y="13"/>
                  </a:lnTo>
                  <a:lnTo>
                    <a:pt x="135" y="17"/>
                  </a:lnTo>
                  <a:lnTo>
                    <a:pt x="125" y="21"/>
                  </a:lnTo>
                  <a:lnTo>
                    <a:pt x="115" y="26"/>
                  </a:lnTo>
                  <a:lnTo>
                    <a:pt x="106" y="32"/>
                  </a:lnTo>
                  <a:lnTo>
                    <a:pt x="96" y="36"/>
                  </a:lnTo>
                  <a:lnTo>
                    <a:pt x="89" y="43"/>
                  </a:lnTo>
                  <a:lnTo>
                    <a:pt x="81" y="49"/>
                  </a:lnTo>
                  <a:lnTo>
                    <a:pt x="64" y="64"/>
                  </a:lnTo>
                  <a:lnTo>
                    <a:pt x="51" y="80"/>
                  </a:lnTo>
                  <a:lnTo>
                    <a:pt x="45" y="87"/>
                  </a:lnTo>
                  <a:lnTo>
                    <a:pt x="39" y="97"/>
                  </a:lnTo>
                  <a:lnTo>
                    <a:pt x="32" y="104"/>
                  </a:lnTo>
                  <a:lnTo>
                    <a:pt x="28" y="114"/>
                  </a:lnTo>
                  <a:lnTo>
                    <a:pt x="22" y="125"/>
                  </a:lnTo>
                  <a:lnTo>
                    <a:pt x="19" y="135"/>
                  </a:lnTo>
                  <a:lnTo>
                    <a:pt x="15" y="143"/>
                  </a:lnTo>
                  <a:lnTo>
                    <a:pt x="11" y="154"/>
                  </a:lnTo>
                  <a:lnTo>
                    <a:pt x="7" y="165"/>
                  </a:lnTo>
                  <a:lnTo>
                    <a:pt x="5" y="175"/>
                  </a:lnTo>
                  <a:lnTo>
                    <a:pt x="3" y="185"/>
                  </a:lnTo>
                  <a:lnTo>
                    <a:pt x="1" y="198"/>
                  </a:lnTo>
                  <a:lnTo>
                    <a:pt x="1" y="207"/>
                  </a:lnTo>
                  <a:lnTo>
                    <a:pt x="0" y="219"/>
                  </a:lnTo>
                  <a:lnTo>
                    <a:pt x="1" y="230"/>
                  </a:lnTo>
                  <a:lnTo>
                    <a:pt x="1" y="242"/>
                  </a:lnTo>
                  <a:lnTo>
                    <a:pt x="3" y="253"/>
                  </a:lnTo>
                  <a:lnTo>
                    <a:pt x="5" y="265"/>
                  </a:lnTo>
                  <a:lnTo>
                    <a:pt x="7" y="274"/>
                  </a:lnTo>
                  <a:lnTo>
                    <a:pt x="11" y="284"/>
                  </a:lnTo>
                  <a:lnTo>
                    <a:pt x="15" y="295"/>
                  </a:lnTo>
                  <a:lnTo>
                    <a:pt x="19" y="305"/>
                  </a:lnTo>
                  <a:lnTo>
                    <a:pt x="22" y="314"/>
                  </a:lnTo>
                  <a:lnTo>
                    <a:pt x="28" y="324"/>
                  </a:lnTo>
                  <a:lnTo>
                    <a:pt x="32" y="333"/>
                  </a:lnTo>
                  <a:lnTo>
                    <a:pt x="39" y="343"/>
                  </a:lnTo>
                  <a:lnTo>
                    <a:pt x="45" y="350"/>
                  </a:lnTo>
                  <a:lnTo>
                    <a:pt x="51" y="358"/>
                  </a:lnTo>
                  <a:lnTo>
                    <a:pt x="64" y="375"/>
                  </a:lnTo>
                  <a:lnTo>
                    <a:pt x="81" y="389"/>
                  </a:lnTo>
                  <a:lnTo>
                    <a:pt x="89" y="394"/>
                  </a:lnTo>
                  <a:lnTo>
                    <a:pt x="96" y="402"/>
                  </a:lnTo>
                  <a:lnTo>
                    <a:pt x="106" y="408"/>
                  </a:lnTo>
                  <a:lnTo>
                    <a:pt x="115" y="411"/>
                  </a:lnTo>
                  <a:lnTo>
                    <a:pt x="125" y="417"/>
                  </a:lnTo>
                  <a:lnTo>
                    <a:pt x="135" y="421"/>
                  </a:lnTo>
                  <a:lnTo>
                    <a:pt x="146" y="427"/>
                  </a:lnTo>
                  <a:lnTo>
                    <a:pt x="154" y="429"/>
                  </a:lnTo>
                  <a:lnTo>
                    <a:pt x="165" y="432"/>
                  </a:lnTo>
                  <a:lnTo>
                    <a:pt x="176" y="434"/>
                  </a:lnTo>
                  <a:lnTo>
                    <a:pt x="186" y="436"/>
                  </a:lnTo>
                  <a:lnTo>
                    <a:pt x="197" y="436"/>
                  </a:lnTo>
                  <a:lnTo>
                    <a:pt x="209" y="438"/>
                  </a:lnTo>
                  <a:lnTo>
                    <a:pt x="220" y="438"/>
                  </a:lnTo>
                  <a:lnTo>
                    <a:pt x="231" y="438"/>
                  </a:lnTo>
                  <a:lnTo>
                    <a:pt x="243" y="436"/>
                  </a:lnTo>
                  <a:lnTo>
                    <a:pt x="252" y="436"/>
                  </a:lnTo>
                  <a:lnTo>
                    <a:pt x="264" y="434"/>
                  </a:lnTo>
                  <a:lnTo>
                    <a:pt x="275" y="432"/>
                  </a:lnTo>
                  <a:lnTo>
                    <a:pt x="285" y="429"/>
                  </a:lnTo>
                  <a:lnTo>
                    <a:pt x="294" y="427"/>
                  </a:lnTo>
                  <a:lnTo>
                    <a:pt x="306" y="421"/>
                  </a:lnTo>
                  <a:lnTo>
                    <a:pt x="315" y="417"/>
                  </a:lnTo>
                  <a:lnTo>
                    <a:pt x="325" y="411"/>
                  </a:lnTo>
                  <a:lnTo>
                    <a:pt x="332" y="408"/>
                  </a:lnTo>
                  <a:lnTo>
                    <a:pt x="342" y="402"/>
                  </a:lnTo>
                  <a:lnTo>
                    <a:pt x="351" y="394"/>
                  </a:lnTo>
                  <a:lnTo>
                    <a:pt x="359" y="389"/>
                  </a:lnTo>
                  <a:lnTo>
                    <a:pt x="374" y="375"/>
                  </a:lnTo>
                  <a:lnTo>
                    <a:pt x="389" y="358"/>
                  </a:lnTo>
                  <a:lnTo>
                    <a:pt x="395" y="350"/>
                  </a:lnTo>
                  <a:lnTo>
                    <a:pt x="401" y="343"/>
                  </a:lnTo>
                  <a:lnTo>
                    <a:pt x="406" y="333"/>
                  </a:lnTo>
                  <a:lnTo>
                    <a:pt x="412" y="324"/>
                  </a:lnTo>
                  <a:lnTo>
                    <a:pt x="418" y="314"/>
                  </a:lnTo>
                  <a:lnTo>
                    <a:pt x="422" y="305"/>
                  </a:lnTo>
                  <a:lnTo>
                    <a:pt x="425" y="295"/>
                  </a:lnTo>
                  <a:lnTo>
                    <a:pt x="429" y="284"/>
                  </a:lnTo>
                  <a:lnTo>
                    <a:pt x="431" y="274"/>
                  </a:lnTo>
                  <a:lnTo>
                    <a:pt x="435" y="265"/>
                  </a:lnTo>
                  <a:lnTo>
                    <a:pt x="437" y="253"/>
                  </a:lnTo>
                  <a:lnTo>
                    <a:pt x="439" y="242"/>
                  </a:lnTo>
                  <a:lnTo>
                    <a:pt x="439" y="230"/>
                  </a:lnTo>
                  <a:lnTo>
                    <a:pt x="439" y="219"/>
                  </a:lnTo>
                  <a:lnTo>
                    <a:pt x="439" y="207"/>
                  </a:lnTo>
                  <a:lnTo>
                    <a:pt x="439" y="198"/>
                  </a:lnTo>
                  <a:lnTo>
                    <a:pt x="437" y="185"/>
                  </a:lnTo>
                  <a:lnTo>
                    <a:pt x="435" y="175"/>
                  </a:lnTo>
                  <a:lnTo>
                    <a:pt x="431" y="165"/>
                  </a:lnTo>
                  <a:lnTo>
                    <a:pt x="429" y="154"/>
                  </a:lnTo>
                  <a:lnTo>
                    <a:pt x="425" y="143"/>
                  </a:lnTo>
                  <a:lnTo>
                    <a:pt x="422" y="135"/>
                  </a:lnTo>
                  <a:lnTo>
                    <a:pt x="418" y="125"/>
                  </a:lnTo>
                  <a:lnTo>
                    <a:pt x="412" y="114"/>
                  </a:lnTo>
                  <a:lnTo>
                    <a:pt x="406" y="104"/>
                  </a:lnTo>
                  <a:lnTo>
                    <a:pt x="401" y="97"/>
                  </a:lnTo>
                  <a:lnTo>
                    <a:pt x="395" y="87"/>
                  </a:lnTo>
                  <a:lnTo>
                    <a:pt x="389" y="80"/>
                  </a:lnTo>
                  <a:lnTo>
                    <a:pt x="374" y="64"/>
                  </a:lnTo>
                  <a:lnTo>
                    <a:pt x="359" y="49"/>
                  </a:lnTo>
                  <a:lnTo>
                    <a:pt x="351" y="43"/>
                  </a:lnTo>
                  <a:lnTo>
                    <a:pt x="342" y="36"/>
                  </a:lnTo>
                  <a:lnTo>
                    <a:pt x="332" y="32"/>
                  </a:lnTo>
                  <a:lnTo>
                    <a:pt x="325" y="26"/>
                  </a:lnTo>
                  <a:lnTo>
                    <a:pt x="315" y="21"/>
                  </a:lnTo>
                  <a:lnTo>
                    <a:pt x="306" y="17"/>
                  </a:lnTo>
                  <a:lnTo>
                    <a:pt x="294" y="13"/>
                  </a:lnTo>
                  <a:lnTo>
                    <a:pt x="285" y="9"/>
                  </a:lnTo>
                  <a:lnTo>
                    <a:pt x="275" y="5"/>
                  </a:lnTo>
                  <a:lnTo>
                    <a:pt x="264" y="3"/>
                  </a:lnTo>
                  <a:lnTo>
                    <a:pt x="252" y="3"/>
                  </a:lnTo>
                  <a:lnTo>
                    <a:pt x="243" y="2"/>
                  </a:lnTo>
                  <a:lnTo>
                    <a:pt x="231" y="0"/>
                  </a:lnTo>
                  <a:lnTo>
                    <a:pt x="220" y="0"/>
                  </a:lnTo>
                </a:path>
              </a:pathLst>
            </a:cu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/>
            <p:cNvSpPr>
              <a:spLocks noChangeAspect="1"/>
            </p:cNvSpPr>
            <p:nvPr/>
          </p:nvSpPr>
          <p:spPr bwMode="auto">
            <a:xfrm>
              <a:off x="5464" y="5208"/>
              <a:ext cx="411" cy="379"/>
            </a:xfrm>
            <a:custGeom>
              <a:avLst/>
              <a:gdLst/>
              <a:ahLst/>
              <a:cxnLst>
                <a:cxn ang="0">
                  <a:pos x="207" y="0"/>
                </a:cxn>
                <a:cxn ang="0">
                  <a:pos x="186" y="4"/>
                </a:cxn>
                <a:cxn ang="0">
                  <a:pos x="165" y="6"/>
                </a:cxn>
                <a:cxn ang="0">
                  <a:pos x="144" y="14"/>
                </a:cxn>
                <a:cxn ang="0">
                  <a:pos x="123" y="23"/>
                </a:cxn>
                <a:cxn ang="0">
                  <a:pos x="106" y="33"/>
                </a:cxn>
                <a:cxn ang="0">
                  <a:pos x="89" y="44"/>
                </a:cxn>
                <a:cxn ang="0">
                  <a:pos x="64" y="65"/>
                </a:cxn>
                <a:cxn ang="0">
                  <a:pos x="43" y="88"/>
                </a:cxn>
                <a:cxn ang="0">
                  <a:pos x="32" y="105"/>
                </a:cxn>
                <a:cxn ang="0">
                  <a:pos x="21" y="124"/>
                </a:cxn>
                <a:cxn ang="0">
                  <a:pos x="13" y="145"/>
                </a:cxn>
                <a:cxn ang="0">
                  <a:pos x="7" y="166"/>
                </a:cxn>
                <a:cxn ang="0">
                  <a:pos x="2" y="185"/>
                </a:cxn>
                <a:cxn ang="0">
                  <a:pos x="2" y="210"/>
                </a:cxn>
                <a:cxn ang="0">
                  <a:pos x="2" y="231"/>
                </a:cxn>
                <a:cxn ang="0">
                  <a:pos x="2" y="254"/>
                </a:cxn>
                <a:cxn ang="0">
                  <a:pos x="7" y="275"/>
                </a:cxn>
                <a:cxn ang="0">
                  <a:pos x="13" y="296"/>
                </a:cxn>
                <a:cxn ang="0">
                  <a:pos x="21" y="317"/>
                </a:cxn>
                <a:cxn ang="0">
                  <a:pos x="32" y="334"/>
                </a:cxn>
                <a:cxn ang="0">
                  <a:pos x="43" y="351"/>
                </a:cxn>
                <a:cxn ang="0">
                  <a:pos x="64" y="374"/>
                </a:cxn>
                <a:cxn ang="0">
                  <a:pos x="89" y="397"/>
                </a:cxn>
                <a:cxn ang="0">
                  <a:pos x="106" y="408"/>
                </a:cxn>
                <a:cxn ang="0">
                  <a:pos x="123" y="418"/>
                </a:cxn>
                <a:cxn ang="0">
                  <a:pos x="144" y="425"/>
                </a:cxn>
                <a:cxn ang="0">
                  <a:pos x="165" y="433"/>
                </a:cxn>
                <a:cxn ang="0">
                  <a:pos x="186" y="437"/>
                </a:cxn>
                <a:cxn ang="0">
                  <a:pos x="207" y="439"/>
                </a:cxn>
                <a:cxn ang="0">
                  <a:pos x="230" y="439"/>
                </a:cxn>
                <a:cxn ang="0">
                  <a:pos x="253" y="437"/>
                </a:cxn>
                <a:cxn ang="0">
                  <a:pos x="273" y="433"/>
                </a:cxn>
                <a:cxn ang="0">
                  <a:pos x="294" y="425"/>
                </a:cxn>
                <a:cxn ang="0">
                  <a:pos x="313" y="418"/>
                </a:cxn>
                <a:cxn ang="0">
                  <a:pos x="332" y="408"/>
                </a:cxn>
                <a:cxn ang="0">
                  <a:pos x="351" y="397"/>
                </a:cxn>
                <a:cxn ang="0">
                  <a:pos x="374" y="374"/>
                </a:cxn>
                <a:cxn ang="0">
                  <a:pos x="393" y="351"/>
                </a:cxn>
                <a:cxn ang="0">
                  <a:pos x="407" y="334"/>
                </a:cxn>
                <a:cxn ang="0">
                  <a:pos x="416" y="317"/>
                </a:cxn>
                <a:cxn ang="0">
                  <a:pos x="426" y="296"/>
                </a:cxn>
                <a:cxn ang="0">
                  <a:pos x="431" y="275"/>
                </a:cxn>
                <a:cxn ang="0">
                  <a:pos x="435" y="254"/>
                </a:cxn>
                <a:cxn ang="0">
                  <a:pos x="437" y="231"/>
                </a:cxn>
                <a:cxn ang="0">
                  <a:pos x="437" y="210"/>
                </a:cxn>
                <a:cxn ang="0">
                  <a:pos x="435" y="185"/>
                </a:cxn>
                <a:cxn ang="0">
                  <a:pos x="431" y="166"/>
                </a:cxn>
                <a:cxn ang="0">
                  <a:pos x="426" y="145"/>
                </a:cxn>
                <a:cxn ang="0">
                  <a:pos x="416" y="124"/>
                </a:cxn>
                <a:cxn ang="0">
                  <a:pos x="407" y="105"/>
                </a:cxn>
                <a:cxn ang="0">
                  <a:pos x="393" y="88"/>
                </a:cxn>
                <a:cxn ang="0">
                  <a:pos x="374" y="65"/>
                </a:cxn>
                <a:cxn ang="0">
                  <a:pos x="351" y="44"/>
                </a:cxn>
                <a:cxn ang="0">
                  <a:pos x="332" y="33"/>
                </a:cxn>
                <a:cxn ang="0">
                  <a:pos x="313" y="23"/>
                </a:cxn>
                <a:cxn ang="0">
                  <a:pos x="294" y="14"/>
                </a:cxn>
                <a:cxn ang="0">
                  <a:pos x="273" y="6"/>
                </a:cxn>
                <a:cxn ang="0">
                  <a:pos x="253" y="4"/>
                </a:cxn>
                <a:cxn ang="0">
                  <a:pos x="230" y="0"/>
                </a:cxn>
              </a:cxnLst>
              <a:rect l="0" t="0" r="r" b="b"/>
              <a:pathLst>
                <a:path w="439" h="439">
                  <a:moveTo>
                    <a:pt x="220" y="0"/>
                  </a:moveTo>
                  <a:lnTo>
                    <a:pt x="207" y="0"/>
                  </a:lnTo>
                  <a:lnTo>
                    <a:pt x="197" y="2"/>
                  </a:lnTo>
                  <a:lnTo>
                    <a:pt x="186" y="4"/>
                  </a:lnTo>
                  <a:lnTo>
                    <a:pt x="175" y="6"/>
                  </a:lnTo>
                  <a:lnTo>
                    <a:pt x="165" y="6"/>
                  </a:lnTo>
                  <a:lnTo>
                    <a:pt x="154" y="10"/>
                  </a:lnTo>
                  <a:lnTo>
                    <a:pt x="144" y="14"/>
                  </a:lnTo>
                  <a:lnTo>
                    <a:pt x="133" y="17"/>
                  </a:lnTo>
                  <a:lnTo>
                    <a:pt x="123" y="23"/>
                  </a:lnTo>
                  <a:lnTo>
                    <a:pt x="116" y="27"/>
                  </a:lnTo>
                  <a:lnTo>
                    <a:pt x="106" y="33"/>
                  </a:lnTo>
                  <a:lnTo>
                    <a:pt x="97" y="38"/>
                  </a:lnTo>
                  <a:lnTo>
                    <a:pt x="89" y="44"/>
                  </a:lnTo>
                  <a:lnTo>
                    <a:pt x="80" y="50"/>
                  </a:lnTo>
                  <a:lnTo>
                    <a:pt x="64" y="65"/>
                  </a:lnTo>
                  <a:lnTo>
                    <a:pt x="51" y="80"/>
                  </a:lnTo>
                  <a:lnTo>
                    <a:pt x="43" y="88"/>
                  </a:lnTo>
                  <a:lnTo>
                    <a:pt x="38" y="97"/>
                  </a:lnTo>
                  <a:lnTo>
                    <a:pt x="32" y="105"/>
                  </a:lnTo>
                  <a:lnTo>
                    <a:pt x="26" y="115"/>
                  </a:lnTo>
                  <a:lnTo>
                    <a:pt x="21" y="124"/>
                  </a:lnTo>
                  <a:lnTo>
                    <a:pt x="19" y="136"/>
                  </a:lnTo>
                  <a:lnTo>
                    <a:pt x="13" y="145"/>
                  </a:lnTo>
                  <a:lnTo>
                    <a:pt x="11" y="155"/>
                  </a:lnTo>
                  <a:lnTo>
                    <a:pt x="7" y="166"/>
                  </a:lnTo>
                  <a:lnTo>
                    <a:pt x="3" y="176"/>
                  </a:lnTo>
                  <a:lnTo>
                    <a:pt x="2" y="185"/>
                  </a:lnTo>
                  <a:lnTo>
                    <a:pt x="2" y="197"/>
                  </a:lnTo>
                  <a:lnTo>
                    <a:pt x="2" y="210"/>
                  </a:lnTo>
                  <a:lnTo>
                    <a:pt x="0" y="219"/>
                  </a:lnTo>
                  <a:lnTo>
                    <a:pt x="2" y="231"/>
                  </a:lnTo>
                  <a:lnTo>
                    <a:pt x="2" y="242"/>
                  </a:lnTo>
                  <a:lnTo>
                    <a:pt x="2" y="254"/>
                  </a:lnTo>
                  <a:lnTo>
                    <a:pt x="3" y="265"/>
                  </a:lnTo>
                  <a:lnTo>
                    <a:pt x="7" y="275"/>
                  </a:lnTo>
                  <a:lnTo>
                    <a:pt x="11" y="284"/>
                  </a:lnTo>
                  <a:lnTo>
                    <a:pt x="13" y="296"/>
                  </a:lnTo>
                  <a:lnTo>
                    <a:pt x="19" y="305"/>
                  </a:lnTo>
                  <a:lnTo>
                    <a:pt x="21" y="317"/>
                  </a:lnTo>
                  <a:lnTo>
                    <a:pt x="26" y="324"/>
                  </a:lnTo>
                  <a:lnTo>
                    <a:pt x="32" y="334"/>
                  </a:lnTo>
                  <a:lnTo>
                    <a:pt x="38" y="341"/>
                  </a:lnTo>
                  <a:lnTo>
                    <a:pt x="43" y="351"/>
                  </a:lnTo>
                  <a:lnTo>
                    <a:pt x="51" y="359"/>
                  </a:lnTo>
                  <a:lnTo>
                    <a:pt x="64" y="374"/>
                  </a:lnTo>
                  <a:lnTo>
                    <a:pt x="80" y="389"/>
                  </a:lnTo>
                  <a:lnTo>
                    <a:pt x="89" y="397"/>
                  </a:lnTo>
                  <a:lnTo>
                    <a:pt x="97" y="402"/>
                  </a:lnTo>
                  <a:lnTo>
                    <a:pt x="106" y="408"/>
                  </a:lnTo>
                  <a:lnTo>
                    <a:pt x="116" y="414"/>
                  </a:lnTo>
                  <a:lnTo>
                    <a:pt x="123" y="418"/>
                  </a:lnTo>
                  <a:lnTo>
                    <a:pt x="133" y="422"/>
                  </a:lnTo>
                  <a:lnTo>
                    <a:pt x="144" y="425"/>
                  </a:lnTo>
                  <a:lnTo>
                    <a:pt x="154" y="431"/>
                  </a:lnTo>
                  <a:lnTo>
                    <a:pt x="165" y="433"/>
                  </a:lnTo>
                  <a:lnTo>
                    <a:pt x="175" y="435"/>
                  </a:lnTo>
                  <a:lnTo>
                    <a:pt x="186" y="437"/>
                  </a:lnTo>
                  <a:lnTo>
                    <a:pt x="197" y="439"/>
                  </a:lnTo>
                  <a:lnTo>
                    <a:pt x="207" y="439"/>
                  </a:lnTo>
                  <a:lnTo>
                    <a:pt x="220" y="439"/>
                  </a:lnTo>
                  <a:lnTo>
                    <a:pt x="230" y="439"/>
                  </a:lnTo>
                  <a:lnTo>
                    <a:pt x="241" y="439"/>
                  </a:lnTo>
                  <a:lnTo>
                    <a:pt x="253" y="437"/>
                  </a:lnTo>
                  <a:lnTo>
                    <a:pt x="262" y="435"/>
                  </a:lnTo>
                  <a:lnTo>
                    <a:pt x="273" y="433"/>
                  </a:lnTo>
                  <a:lnTo>
                    <a:pt x="285" y="431"/>
                  </a:lnTo>
                  <a:lnTo>
                    <a:pt x="294" y="425"/>
                  </a:lnTo>
                  <a:lnTo>
                    <a:pt x="304" y="422"/>
                  </a:lnTo>
                  <a:lnTo>
                    <a:pt x="313" y="418"/>
                  </a:lnTo>
                  <a:lnTo>
                    <a:pt x="323" y="414"/>
                  </a:lnTo>
                  <a:lnTo>
                    <a:pt x="332" y="408"/>
                  </a:lnTo>
                  <a:lnTo>
                    <a:pt x="342" y="402"/>
                  </a:lnTo>
                  <a:lnTo>
                    <a:pt x="351" y="397"/>
                  </a:lnTo>
                  <a:lnTo>
                    <a:pt x="359" y="389"/>
                  </a:lnTo>
                  <a:lnTo>
                    <a:pt x="374" y="374"/>
                  </a:lnTo>
                  <a:lnTo>
                    <a:pt x="388" y="359"/>
                  </a:lnTo>
                  <a:lnTo>
                    <a:pt x="393" y="351"/>
                  </a:lnTo>
                  <a:lnTo>
                    <a:pt x="401" y="341"/>
                  </a:lnTo>
                  <a:lnTo>
                    <a:pt x="407" y="334"/>
                  </a:lnTo>
                  <a:lnTo>
                    <a:pt x="410" y="324"/>
                  </a:lnTo>
                  <a:lnTo>
                    <a:pt x="416" y="317"/>
                  </a:lnTo>
                  <a:lnTo>
                    <a:pt x="420" y="305"/>
                  </a:lnTo>
                  <a:lnTo>
                    <a:pt x="426" y="296"/>
                  </a:lnTo>
                  <a:lnTo>
                    <a:pt x="428" y="284"/>
                  </a:lnTo>
                  <a:lnTo>
                    <a:pt x="431" y="275"/>
                  </a:lnTo>
                  <a:lnTo>
                    <a:pt x="433" y="265"/>
                  </a:lnTo>
                  <a:lnTo>
                    <a:pt x="435" y="254"/>
                  </a:lnTo>
                  <a:lnTo>
                    <a:pt x="437" y="242"/>
                  </a:lnTo>
                  <a:lnTo>
                    <a:pt x="437" y="231"/>
                  </a:lnTo>
                  <a:lnTo>
                    <a:pt x="439" y="219"/>
                  </a:lnTo>
                  <a:lnTo>
                    <a:pt x="437" y="210"/>
                  </a:lnTo>
                  <a:lnTo>
                    <a:pt x="437" y="197"/>
                  </a:lnTo>
                  <a:lnTo>
                    <a:pt x="435" y="185"/>
                  </a:lnTo>
                  <a:lnTo>
                    <a:pt x="433" y="176"/>
                  </a:lnTo>
                  <a:lnTo>
                    <a:pt x="431" y="166"/>
                  </a:lnTo>
                  <a:lnTo>
                    <a:pt x="428" y="155"/>
                  </a:lnTo>
                  <a:lnTo>
                    <a:pt x="426" y="145"/>
                  </a:lnTo>
                  <a:lnTo>
                    <a:pt x="420" y="136"/>
                  </a:lnTo>
                  <a:lnTo>
                    <a:pt x="416" y="124"/>
                  </a:lnTo>
                  <a:lnTo>
                    <a:pt x="410" y="115"/>
                  </a:lnTo>
                  <a:lnTo>
                    <a:pt x="407" y="105"/>
                  </a:lnTo>
                  <a:lnTo>
                    <a:pt x="401" y="97"/>
                  </a:lnTo>
                  <a:lnTo>
                    <a:pt x="393" y="88"/>
                  </a:lnTo>
                  <a:lnTo>
                    <a:pt x="388" y="80"/>
                  </a:lnTo>
                  <a:lnTo>
                    <a:pt x="374" y="65"/>
                  </a:lnTo>
                  <a:lnTo>
                    <a:pt x="359" y="50"/>
                  </a:lnTo>
                  <a:lnTo>
                    <a:pt x="351" y="44"/>
                  </a:lnTo>
                  <a:lnTo>
                    <a:pt x="342" y="38"/>
                  </a:lnTo>
                  <a:lnTo>
                    <a:pt x="332" y="33"/>
                  </a:lnTo>
                  <a:lnTo>
                    <a:pt x="323" y="27"/>
                  </a:lnTo>
                  <a:lnTo>
                    <a:pt x="313" y="23"/>
                  </a:lnTo>
                  <a:lnTo>
                    <a:pt x="304" y="17"/>
                  </a:lnTo>
                  <a:lnTo>
                    <a:pt x="294" y="14"/>
                  </a:lnTo>
                  <a:lnTo>
                    <a:pt x="285" y="10"/>
                  </a:lnTo>
                  <a:lnTo>
                    <a:pt x="273" y="6"/>
                  </a:lnTo>
                  <a:lnTo>
                    <a:pt x="262" y="6"/>
                  </a:lnTo>
                  <a:lnTo>
                    <a:pt x="253" y="4"/>
                  </a:lnTo>
                  <a:lnTo>
                    <a:pt x="241" y="2"/>
                  </a:lnTo>
                  <a:lnTo>
                    <a:pt x="230" y="0"/>
                  </a:lnTo>
                  <a:lnTo>
                    <a:pt x="220" y="0"/>
                  </a:lnTo>
                </a:path>
              </a:pathLst>
            </a:cu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 noChangeAspect="1"/>
            </p:cNvSpPr>
            <p:nvPr/>
          </p:nvSpPr>
          <p:spPr bwMode="auto">
            <a:xfrm>
              <a:off x="6403" y="5208"/>
              <a:ext cx="410" cy="379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188" y="4"/>
                </a:cxn>
                <a:cxn ang="0">
                  <a:pos x="165" y="6"/>
                </a:cxn>
                <a:cxn ang="0">
                  <a:pos x="146" y="14"/>
                </a:cxn>
                <a:cxn ang="0">
                  <a:pos x="125" y="23"/>
                </a:cxn>
                <a:cxn ang="0">
                  <a:pos x="106" y="33"/>
                </a:cxn>
                <a:cxn ang="0">
                  <a:pos x="89" y="44"/>
                </a:cxn>
                <a:cxn ang="0">
                  <a:pos x="66" y="65"/>
                </a:cxn>
                <a:cxn ang="0">
                  <a:pos x="45" y="88"/>
                </a:cxn>
                <a:cxn ang="0">
                  <a:pos x="32" y="105"/>
                </a:cxn>
                <a:cxn ang="0">
                  <a:pos x="23" y="124"/>
                </a:cxn>
                <a:cxn ang="0">
                  <a:pos x="15" y="145"/>
                </a:cxn>
                <a:cxn ang="0">
                  <a:pos x="9" y="166"/>
                </a:cxn>
                <a:cxn ang="0">
                  <a:pos x="4" y="185"/>
                </a:cxn>
                <a:cxn ang="0">
                  <a:pos x="0" y="210"/>
                </a:cxn>
                <a:cxn ang="0">
                  <a:pos x="0" y="231"/>
                </a:cxn>
                <a:cxn ang="0">
                  <a:pos x="4" y="254"/>
                </a:cxn>
                <a:cxn ang="0">
                  <a:pos x="9" y="275"/>
                </a:cxn>
                <a:cxn ang="0">
                  <a:pos x="15" y="296"/>
                </a:cxn>
                <a:cxn ang="0">
                  <a:pos x="23" y="317"/>
                </a:cxn>
                <a:cxn ang="0">
                  <a:pos x="32" y="334"/>
                </a:cxn>
                <a:cxn ang="0">
                  <a:pos x="45" y="351"/>
                </a:cxn>
                <a:cxn ang="0">
                  <a:pos x="66" y="376"/>
                </a:cxn>
                <a:cxn ang="0">
                  <a:pos x="89" y="397"/>
                </a:cxn>
                <a:cxn ang="0">
                  <a:pos x="106" y="408"/>
                </a:cxn>
                <a:cxn ang="0">
                  <a:pos x="125" y="418"/>
                </a:cxn>
                <a:cxn ang="0">
                  <a:pos x="146" y="427"/>
                </a:cxn>
                <a:cxn ang="0">
                  <a:pos x="165" y="433"/>
                </a:cxn>
                <a:cxn ang="0">
                  <a:pos x="188" y="439"/>
                </a:cxn>
                <a:cxn ang="0">
                  <a:pos x="209" y="439"/>
                </a:cxn>
                <a:cxn ang="0">
                  <a:pos x="232" y="439"/>
                </a:cxn>
                <a:cxn ang="0">
                  <a:pos x="253" y="439"/>
                </a:cxn>
                <a:cxn ang="0">
                  <a:pos x="275" y="433"/>
                </a:cxn>
                <a:cxn ang="0">
                  <a:pos x="294" y="427"/>
                </a:cxn>
                <a:cxn ang="0">
                  <a:pos x="315" y="418"/>
                </a:cxn>
                <a:cxn ang="0">
                  <a:pos x="334" y="408"/>
                </a:cxn>
                <a:cxn ang="0">
                  <a:pos x="350" y="397"/>
                </a:cxn>
                <a:cxn ang="0">
                  <a:pos x="374" y="376"/>
                </a:cxn>
                <a:cxn ang="0">
                  <a:pos x="395" y="351"/>
                </a:cxn>
                <a:cxn ang="0">
                  <a:pos x="407" y="334"/>
                </a:cxn>
                <a:cxn ang="0">
                  <a:pos x="416" y="317"/>
                </a:cxn>
                <a:cxn ang="0">
                  <a:pos x="426" y="296"/>
                </a:cxn>
                <a:cxn ang="0">
                  <a:pos x="431" y="275"/>
                </a:cxn>
                <a:cxn ang="0">
                  <a:pos x="437" y="254"/>
                </a:cxn>
                <a:cxn ang="0">
                  <a:pos x="439" y="231"/>
                </a:cxn>
                <a:cxn ang="0">
                  <a:pos x="439" y="210"/>
                </a:cxn>
                <a:cxn ang="0">
                  <a:pos x="437" y="185"/>
                </a:cxn>
                <a:cxn ang="0">
                  <a:pos x="431" y="166"/>
                </a:cxn>
                <a:cxn ang="0">
                  <a:pos x="426" y="145"/>
                </a:cxn>
                <a:cxn ang="0">
                  <a:pos x="416" y="124"/>
                </a:cxn>
                <a:cxn ang="0">
                  <a:pos x="407" y="105"/>
                </a:cxn>
                <a:cxn ang="0">
                  <a:pos x="395" y="88"/>
                </a:cxn>
                <a:cxn ang="0">
                  <a:pos x="374" y="65"/>
                </a:cxn>
                <a:cxn ang="0">
                  <a:pos x="350" y="44"/>
                </a:cxn>
                <a:cxn ang="0">
                  <a:pos x="334" y="33"/>
                </a:cxn>
                <a:cxn ang="0">
                  <a:pos x="315" y="23"/>
                </a:cxn>
                <a:cxn ang="0">
                  <a:pos x="294" y="14"/>
                </a:cxn>
                <a:cxn ang="0">
                  <a:pos x="275" y="6"/>
                </a:cxn>
                <a:cxn ang="0">
                  <a:pos x="253" y="4"/>
                </a:cxn>
                <a:cxn ang="0">
                  <a:pos x="232" y="0"/>
                </a:cxn>
              </a:cxnLst>
              <a:rect l="0" t="0" r="r" b="b"/>
              <a:pathLst>
                <a:path w="439" h="439">
                  <a:moveTo>
                    <a:pt x="220" y="0"/>
                  </a:moveTo>
                  <a:lnTo>
                    <a:pt x="209" y="0"/>
                  </a:lnTo>
                  <a:lnTo>
                    <a:pt x="197" y="2"/>
                  </a:lnTo>
                  <a:lnTo>
                    <a:pt x="188" y="4"/>
                  </a:lnTo>
                  <a:lnTo>
                    <a:pt x="177" y="6"/>
                  </a:lnTo>
                  <a:lnTo>
                    <a:pt x="165" y="6"/>
                  </a:lnTo>
                  <a:lnTo>
                    <a:pt x="156" y="10"/>
                  </a:lnTo>
                  <a:lnTo>
                    <a:pt x="146" y="14"/>
                  </a:lnTo>
                  <a:lnTo>
                    <a:pt x="135" y="17"/>
                  </a:lnTo>
                  <a:lnTo>
                    <a:pt x="125" y="23"/>
                  </a:lnTo>
                  <a:lnTo>
                    <a:pt x="116" y="27"/>
                  </a:lnTo>
                  <a:lnTo>
                    <a:pt x="106" y="33"/>
                  </a:lnTo>
                  <a:lnTo>
                    <a:pt x="99" y="38"/>
                  </a:lnTo>
                  <a:lnTo>
                    <a:pt x="89" y="44"/>
                  </a:lnTo>
                  <a:lnTo>
                    <a:pt x="81" y="50"/>
                  </a:lnTo>
                  <a:lnTo>
                    <a:pt x="66" y="65"/>
                  </a:lnTo>
                  <a:lnTo>
                    <a:pt x="51" y="80"/>
                  </a:lnTo>
                  <a:lnTo>
                    <a:pt x="45" y="88"/>
                  </a:lnTo>
                  <a:lnTo>
                    <a:pt x="40" y="97"/>
                  </a:lnTo>
                  <a:lnTo>
                    <a:pt x="32" y="105"/>
                  </a:lnTo>
                  <a:lnTo>
                    <a:pt x="26" y="115"/>
                  </a:lnTo>
                  <a:lnTo>
                    <a:pt x="23" y="124"/>
                  </a:lnTo>
                  <a:lnTo>
                    <a:pt x="17" y="136"/>
                  </a:lnTo>
                  <a:lnTo>
                    <a:pt x="15" y="145"/>
                  </a:lnTo>
                  <a:lnTo>
                    <a:pt x="11" y="155"/>
                  </a:lnTo>
                  <a:lnTo>
                    <a:pt x="9" y="166"/>
                  </a:lnTo>
                  <a:lnTo>
                    <a:pt x="5" y="176"/>
                  </a:lnTo>
                  <a:lnTo>
                    <a:pt x="4" y="185"/>
                  </a:lnTo>
                  <a:lnTo>
                    <a:pt x="2" y="197"/>
                  </a:lnTo>
                  <a:lnTo>
                    <a:pt x="0" y="210"/>
                  </a:lnTo>
                  <a:lnTo>
                    <a:pt x="0" y="219"/>
                  </a:lnTo>
                  <a:lnTo>
                    <a:pt x="0" y="231"/>
                  </a:lnTo>
                  <a:lnTo>
                    <a:pt x="2" y="242"/>
                  </a:lnTo>
                  <a:lnTo>
                    <a:pt x="4" y="254"/>
                  </a:lnTo>
                  <a:lnTo>
                    <a:pt x="5" y="265"/>
                  </a:lnTo>
                  <a:lnTo>
                    <a:pt x="9" y="275"/>
                  </a:lnTo>
                  <a:lnTo>
                    <a:pt x="11" y="284"/>
                  </a:lnTo>
                  <a:lnTo>
                    <a:pt x="15" y="296"/>
                  </a:lnTo>
                  <a:lnTo>
                    <a:pt x="17" y="305"/>
                  </a:lnTo>
                  <a:lnTo>
                    <a:pt x="23" y="317"/>
                  </a:lnTo>
                  <a:lnTo>
                    <a:pt x="26" y="324"/>
                  </a:lnTo>
                  <a:lnTo>
                    <a:pt x="32" y="334"/>
                  </a:lnTo>
                  <a:lnTo>
                    <a:pt x="40" y="341"/>
                  </a:lnTo>
                  <a:lnTo>
                    <a:pt x="45" y="351"/>
                  </a:lnTo>
                  <a:lnTo>
                    <a:pt x="51" y="359"/>
                  </a:lnTo>
                  <a:lnTo>
                    <a:pt x="66" y="376"/>
                  </a:lnTo>
                  <a:lnTo>
                    <a:pt x="81" y="389"/>
                  </a:lnTo>
                  <a:lnTo>
                    <a:pt x="89" y="397"/>
                  </a:lnTo>
                  <a:lnTo>
                    <a:pt x="99" y="402"/>
                  </a:lnTo>
                  <a:lnTo>
                    <a:pt x="106" y="408"/>
                  </a:lnTo>
                  <a:lnTo>
                    <a:pt x="116" y="414"/>
                  </a:lnTo>
                  <a:lnTo>
                    <a:pt x="125" y="418"/>
                  </a:lnTo>
                  <a:lnTo>
                    <a:pt x="135" y="422"/>
                  </a:lnTo>
                  <a:lnTo>
                    <a:pt x="146" y="427"/>
                  </a:lnTo>
                  <a:lnTo>
                    <a:pt x="156" y="431"/>
                  </a:lnTo>
                  <a:lnTo>
                    <a:pt x="165" y="433"/>
                  </a:lnTo>
                  <a:lnTo>
                    <a:pt x="177" y="435"/>
                  </a:lnTo>
                  <a:lnTo>
                    <a:pt x="188" y="439"/>
                  </a:lnTo>
                  <a:lnTo>
                    <a:pt x="197" y="439"/>
                  </a:lnTo>
                  <a:lnTo>
                    <a:pt x="209" y="439"/>
                  </a:lnTo>
                  <a:lnTo>
                    <a:pt x="220" y="439"/>
                  </a:lnTo>
                  <a:lnTo>
                    <a:pt x="232" y="439"/>
                  </a:lnTo>
                  <a:lnTo>
                    <a:pt x="243" y="439"/>
                  </a:lnTo>
                  <a:lnTo>
                    <a:pt x="253" y="439"/>
                  </a:lnTo>
                  <a:lnTo>
                    <a:pt x="264" y="435"/>
                  </a:lnTo>
                  <a:lnTo>
                    <a:pt x="275" y="433"/>
                  </a:lnTo>
                  <a:lnTo>
                    <a:pt x="285" y="431"/>
                  </a:lnTo>
                  <a:lnTo>
                    <a:pt x="294" y="427"/>
                  </a:lnTo>
                  <a:lnTo>
                    <a:pt x="306" y="422"/>
                  </a:lnTo>
                  <a:lnTo>
                    <a:pt x="315" y="418"/>
                  </a:lnTo>
                  <a:lnTo>
                    <a:pt x="325" y="414"/>
                  </a:lnTo>
                  <a:lnTo>
                    <a:pt x="334" y="408"/>
                  </a:lnTo>
                  <a:lnTo>
                    <a:pt x="342" y="402"/>
                  </a:lnTo>
                  <a:lnTo>
                    <a:pt x="350" y="397"/>
                  </a:lnTo>
                  <a:lnTo>
                    <a:pt x="359" y="389"/>
                  </a:lnTo>
                  <a:lnTo>
                    <a:pt x="374" y="376"/>
                  </a:lnTo>
                  <a:lnTo>
                    <a:pt x="390" y="359"/>
                  </a:lnTo>
                  <a:lnTo>
                    <a:pt x="395" y="351"/>
                  </a:lnTo>
                  <a:lnTo>
                    <a:pt x="401" y="341"/>
                  </a:lnTo>
                  <a:lnTo>
                    <a:pt x="407" y="334"/>
                  </a:lnTo>
                  <a:lnTo>
                    <a:pt x="412" y="324"/>
                  </a:lnTo>
                  <a:lnTo>
                    <a:pt x="416" y="317"/>
                  </a:lnTo>
                  <a:lnTo>
                    <a:pt x="422" y="305"/>
                  </a:lnTo>
                  <a:lnTo>
                    <a:pt x="426" y="296"/>
                  </a:lnTo>
                  <a:lnTo>
                    <a:pt x="429" y="284"/>
                  </a:lnTo>
                  <a:lnTo>
                    <a:pt x="431" y="275"/>
                  </a:lnTo>
                  <a:lnTo>
                    <a:pt x="435" y="265"/>
                  </a:lnTo>
                  <a:lnTo>
                    <a:pt x="437" y="254"/>
                  </a:lnTo>
                  <a:lnTo>
                    <a:pt x="439" y="242"/>
                  </a:lnTo>
                  <a:lnTo>
                    <a:pt x="439" y="231"/>
                  </a:lnTo>
                  <a:lnTo>
                    <a:pt x="439" y="219"/>
                  </a:lnTo>
                  <a:lnTo>
                    <a:pt x="439" y="210"/>
                  </a:lnTo>
                  <a:lnTo>
                    <a:pt x="439" y="197"/>
                  </a:lnTo>
                  <a:lnTo>
                    <a:pt x="437" y="185"/>
                  </a:lnTo>
                  <a:lnTo>
                    <a:pt x="435" y="176"/>
                  </a:lnTo>
                  <a:lnTo>
                    <a:pt x="431" y="166"/>
                  </a:lnTo>
                  <a:lnTo>
                    <a:pt x="429" y="155"/>
                  </a:lnTo>
                  <a:lnTo>
                    <a:pt x="426" y="145"/>
                  </a:lnTo>
                  <a:lnTo>
                    <a:pt x="422" y="136"/>
                  </a:lnTo>
                  <a:lnTo>
                    <a:pt x="416" y="124"/>
                  </a:lnTo>
                  <a:lnTo>
                    <a:pt x="412" y="115"/>
                  </a:lnTo>
                  <a:lnTo>
                    <a:pt x="407" y="105"/>
                  </a:lnTo>
                  <a:lnTo>
                    <a:pt x="401" y="97"/>
                  </a:lnTo>
                  <a:lnTo>
                    <a:pt x="395" y="88"/>
                  </a:lnTo>
                  <a:lnTo>
                    <a:pt x="390" y="80"/>
                  </a:lnTo>
                  <a:lnTo>
                    <a:pt x="374" y="65"/>
                  </a:lnTo>
                  <a:lnTo>
                    <a:pt x="359" y="50"/>
                  </a:lnTo>
                  <a:lnTo>
                    <a:pt x="350" y="44"/>
                  </a:lnTo>
                  <a:lnTo>
                    <a:pt x="342" y="38"/>
                  </a:lnTo>
                  <a:lnTo>
                    <a:pt x="334" y="33"/>
                  </a:lnTo>
                  <a:lnTo>
                    <a:pt x="325" y="27"/>
                  </a:lnTo>
                  <a:lnTo>
                    <a:pt x="315" y="23"/>
                  </a:lnTo>
                  <a:lnTo>
                    <a:pt x="306" y="17"/>
                  </a:lnTo>
                  <a:lnTo>
                    <a:pt x="294" y="14"/>
                  </a:lnTo>
                  <a:lnTo>
                    <a:pt x="285" y="10"/>
                  </a:lnTo>
                  <a:lnTo>
                    <a:pt x="275" y="6"/>
                  </a:lnTo>
                  <a:lnTo>
                    <a:pt x="264" y="6"/>
                  </a:lnTo>
                  <a:lnTo>
                    <a:pt x="253" y="4"/>
                  </a:lnTo>
                  <a:lnTo>
                    <a:pt x="243" y="2"/>
                  </a:lnTo>
                  <a:lnTo>
                    <a:pt x="232" y="0"/>
                  </a:lnTo>
                  <a:lnTo>
                    <a:pt x="220" y="0"/>
                  </a:lnTo>
                </a:path>
              </a:pathLst>
            </a:cu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8"/>
            <p:cNvSpPr>
              <a:spLocks noChangeAspect="1" noChangeShapeType="1"/>
            </p:cNvSpPr>
            <p:nvPr/>
          </p:nvSpPr>
          <p:spPr bwMode="auto">
            <a:xfrm>
              <a:off x="4787" y="4820"/>
              <a:ext cx="736" cy="445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9"/>
            <p:cNvSpPr>
              <a:spLocks noChangeAspect="1" noChangeShapeType="1"/>
            </p:cNvSpPr>
            <p:nvPr/>
          </p:nvSpPr>
          <p:spPr bwMode="auto">
            <a:xfrm flipV="1">
              <a:off x="4848" y="5397"/>
              <a:ext cx="616" cy="2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0"/>
            <p:cNvSpPr>
              <a:spLocks noChangeAspect="1" noChangeShapeType="1"/>
            </p:cNvSpPr>
            <p:nvPr/>
          </p:nvSpPr>
          <p:spPr bwMode="auto">
            <a:xfrm flipV="1">
              <a:off x="4848" y="5531"/>
              <a:ext cx="675" cy="610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1"/>
            <p:cNvSpPr>
              <a:spLocks noChangeAspect="1" noChangeShapeType="1"/>
            </p:cNvSpPr>
            <p:nvPr/>
          </p:nvSpPr>
          <p:spPr bwMode="auto">
            <a:xfrm>
              <a:off x="5875" y="5397"/>
              <a:ext cx="528" cy="2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2"/>
            <p:cNvSpPr>
              <a:spLocks noChangeAspect="1" noChangeShapeType="1"/>
            </p:cNvSpPr>
            <p:nvPr/>
          </p:nvSpPr>
          <p:spPr bwMode="auto">
            <a:xfrm flipV="1">
              <a:off x="6754" y="4820"/>
              <a:ext cx="691" cy="445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3"/>
            <p:cNvSpPr>
              <a:spLocks noChangeAspect="1" noChangeShapeType="1"/>
            </p:cNvSpPr>
            <p:nvPr/>
          </p:nvSpPr>
          <p:spPr bwMode="auto">
            <a:xfrm>
              <a:off x="6813" y="5397"/>
              <a:ext cx="573" cy="2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4"/>
            <p:cNvSpPr>
              <a:spLocks noChangeAspect="1" noChangeShapeType="1"/>
            </p:cNvSpPr>
            <p:nvPr/>
          </p:nvSpPr>
          <p:spPr bwMode="auto">
            <a:xfrm>
              <a:off x="6754" y="5531"/>
              <a:ext cx="691" cy="367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 noChangeAspect="1"/>
            </p:cNvSpPr>
            <p:nvPr/>
          </p:nvSpPr>
          <p:spPr bwMode="auto">
            <a:xfrm>
              <a:off x="7386" y="4497"/>
              <a:ext cx="410" cy="379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187" y="3"/>
                </a:cxn>
                <a:cxn ang="0">
                  <a:pos x="164" y="5"/>
                </a:cxn>
                <a:cxn ang="0">
                  <a:pos x="145" y="13"/>
                </a:cxn>
                <a:cxn ang="0">
                  <a:pos x="124" y="21"/>
                </a:cxn>
                <a:cxn ang="0">
                  <a:pos x="107" y="32"/>
                </a:cxn>
                <a:cxn ang="0">
                  <a:pos x="90" y="43"/>
                </a:cxn>
                <a:cxn ang="0">
                  <a:pos x="65" y="64"/>
                </a:cxn>
                <a:cxn ang="0">
                  <a:pos x="44" y="87"/>
                </a:cxn>
                <a:cxn ang="0">
                  <a:pos x="33" y="104"/>
                </a:cxn>
                <a:cxn ang="0">
                  <a:pos x="23" y="125"/>
                </a:cxn>
                <a:cxn ang="0">
                  <a:pos x="14" y="143"/>
                </a:cxn>
                <a:cxn ang="0">
                  <a:pos x="8" y="165"/>
                </a:cxn>
                <a:cxn ang="0">
                  <a:pos x="2" y="185"/>
                </a:cxn>
                <a:cxn ang="0">
                  <a:pos x="0" y="207"/>
                </a:cxn>
                <a:cxn ang="0">
                  <a:pos x="0" y="230"/>
                </a:cxn>
                <a:cxn ang="0">
                  <a:pos x="2" y="253"/>
                </a:cxn>
                <a:cxn ang="0">
                  <a:pos x="8" y="274"/>
                </a:cxn>
                <a:cxn ang="0">
                  <a:pos x="14" y="295"/>
                </a:cxn>
                <a:cxn ang="0">
                  <a:pos x="23" y="314"/>
                </a:cxn>
                <a:cxn ang="0">
                  <a:pos x="33" y="333"/>
                </a:cxn>
                <a:cxn ang="0">
                  <a:pos x="44" y="350"/>
                </a:cxn>
                <a:cxn ang="0">
                  <a:pos x="65" y="375"/>
                </a:cxn>
                <a:cxn ang="0">
                  <a:pos x="90" y="394"/>
                </a:cxn>
                <a:cxn ang="0">
                  <a:pos x="107" y="408"/>
                </a:cxn>
                <a:cxn ang="0">
                  <a:pos x="124" y="417"/>
                </a:cxn>
                <a:cxn ang="0">
                  <a:pos x="145" y="427"/>
                </a:cxn>
                <a:cxn ang="0">
                  <a:pos x="164" y="432"/>
                </a:cxn>
                <a:cxn ang="0">
                  <a:pos x="187" y="436"/>
                </a:cxn>
                <a:cxn ang="0">
                  <a:pos x="208" y="438"/>
                </a:cxn>
                <a:cxn ang="0">
                  <a:pos x="230" y="438"/>
                </a:cxn>
                <a:cxn ang="0">
                  <a:pos x="253" y="436"/>
                </a:cxn>
                <a:cxn ang="0">
                  <a:pos x="274" y="432"/>
                </a:cxn>
                <a:cxn ang="0">
                  <a:pos x="295" y="427"/>
                </a:cxn>
                <a:cxn ang="0">
                  <a:pos x="314" y="417"/>
                </a:cxn>
                <a:cxn ang="0">
                  <a:pos x="333" y="408"/>
                </a:cxn>
                <a:cxn ang="0">
                  <a:pos x="350" y="394"/>
                </a:cxn>
                <a:cxn ang="0">
                  <a:pos x="375" y="375"/>
                </a:cxn>
                <a:cxn ang="0">
                  <a:pos x="396" y="350"/>
                </a:cxn>
                <a:cxn ang="0">
                  <a:pos x="407" y="333"/>
                </a:cxn>
                <a:cxn ang="0">
                  <a:pos x="417" y="314"/>
                </a:cxn>
                <a:cxn ang="0">
                  <a:pos x="424" y="295"/>
                </a:cxn>
                <a:cxn ang="0">
                  <a:pos x="432" y="274"/>
                </a:cxn>
                <a:cxn ang="0">
                  <a:pos x="436" y="253"/>
                </a:cxn>
                <a:cxn ang="0">
                  <a:pos x="439" y="230"/>
                </a:cxn>
                <a:cxn ang="0">
                  <a:pos x="439" y="207"/>
                </a:cxn>
                <a:cxn ang="0">
                  <a:pos x="436" y="186"/>
                </a:cxn>
                <a:cxn ang="0">
                  <a:pos x="432" y="165"/>
                </a:cxn>
                <a:cxn ang="0">
                  <a:pos x="424" y="143"/>
                </a:cxn>
                <a:cxn ang="0">
                  <a:pos x="417" y="125"/>
                </a:cxn>
                <a:cxn ang="0">
                  <a:pos x="407" y="104"/>
                </a:cxn>
                <a:cxn ang="0">
                  <a:pos x="396" y="87"/>
                </a:cxn>
                <a:cxn ang="0">
                  <a:pos x="375" y="64"/>
                </a:cxn>
                <a:cxn ang="0">
                  <a:pos x="350" y="43"/>
                </a:cxn>
                <a:cxn ang="0">
                  <a:pos x="333" y="32"/>
                </a:cxn>
                <a:cxn ang="0">
                  <a:pos x="314" y="21"/>
                </a:cxn>
                <a:cxn ang="0">
                  <a:pos x="295" y="13"/>
                </a:cxn>
                <a:cxn ang="0">
                  <a:pos x="274" y="5"/>
                </a:cxn>
                <a:cxn ang="0">
                  <a:pos x="253" y="3"/>
                </a:cxn>
                <a:cxn ang="0">
                  <a:pos x="230" y="0"/>
                </a:cxn>
              </a:cxnLst>
              <a:rect l="0" t="0" r="r" b="b"/>
              <a:pathLst>
                <a:path w="439" h="438">
                  <a:moveTo>
                    <a:pt x="221" y="0"/>
                  </a:moveTo>
                  <a:lnTo>
                    <a:pt x="208" y="0"/>
                  </a:lnTo>
                  <a:lnTo>
                    <a:pt x="196" y="2"/>
                  </a:lnTo>
                  <a:lnTo>
                    <a:pt x="187" y="3"/>
                  </a:lnTo>
                  <a:lnTo>
                    <a:pt x="175" y="3"/>
                  </a:lnTo>
                  <a:lnTo>
                    <a:pt x="164" y="5"/>
                  </a:lnTo>
                  <a:lnTo>
                    <a:pt x="154" y="9"/>
                  </a:lnTo>
                  <a:lnTo>
                    <a:pt x="145" y="13"/>
                  </a:lnTo>
                  <a:lnTo>
                    <a:pt x="135" y="17"/>
                  </a:lnTo>
                  <a:lnTo>
                    <a:pt x="124" y="21"/>
                  </a:lnTo>
                  <a:lnTo>
                    <a:pt x="114" y="26"/>
                  </a:lnTo>
                  <a:lnTo>
                    <a:pt x="107" y="32"/>
                  </a:lnTo>
                  <a:lnTo>
                    <a:pt x="97" y="36"/>
                  </a:lnTo>
                  <a:lnTo>
                    <a:pt x="90" y="43"/>
                  </a:lnTo>
                  <a:lnTo>
                    <a:pt x="80" y="49"/>
                  </a:lnTo>
                  <a:lnTo>
                    <a:pt x="65" y="64"/>
                  </a:lnTo>
                  <a:lnTo>
                    <a:pt x="50" y="80"/>
                  </a:lnTo>
                  <a:lnTo>
                    <a:pt x="44" y="87"/>
                  </a:lnTo>
                  <a:lnTo>
                    <a:pt x="38" y="97"/>
                  </a:lnTo>
                  <a:lnTo>
                    <a:pt x="33" y="104"/>
                  </a:lnTo>
                  <a:lnTo>
                    <a:pt x="27" y="114"/>
                  </a:lnTo>
                  <a:lnTo>
                    <a:pt x="23" y="125"/>
                  </a:lnTo>
                  <a:lnTo>
                    <a:pt x="17" y="135"/>
                  </a:lnTo>
                  <a:lnTo>
                    <a:pt x="14" y="143"/>
                  </a:lnTo>
                  <a:lnTo>
                    <a:pt x="10" y="154"/>
                  </a:lnTo>
                  <a:lnTo>
                    <a:pt x="8" y="165"/>
                  </a:lnTo>
                  <a:lnTo>
                    <a:pt x="6" y="175"/>
                  </a:lnTo>
                  <a:lnTo>
                    <a:pt x="2" y="185"/>
                  </a:lnTo>
                  <a:lnTo>
                    <a:pt x="0" y="198"/>
                  </a:lnTo>
                  <a:lnTo>
                    <a:pt x="0" y="207"/>
                  </a:lnTo>
                  <a:lnTo>
                    <a:pt x="0" y="219"/>
                  </a:lnTo>
                  <a:lnTo>
                    <a:pt x="0" y="230"/>
                  </a:lnTo>
                  <a:lnTo>
                    <a:pt x="2" y="242"/>
                  </a:lnTo>
                  <a:lnTo>
                    <a:pt x="2" y="253"/>
                  </a:lnTo>
                  <a:lnTo>
                    <a:pt x="6" y="265"/>
                  </a:lnTo>
                  <a:lnTo>
                    <a:pt x="8" y="274"/>
                  </a:lnTo>
                  <a:lnTo>
                    <a:pt x="10" y="284"/>
                  </a:lnTo>
                  <a:lnTo>
                    <a:pt x="14" y="295"/>
                  </a:lnTo>
                  <a:lnTo>
                    <a:pt x="17" y="305"/>
                  </a:lnTo>
                  <a:lnTo>
                    <a:pt x="23" y="314"/>
                  </a:lnTo>
                  <a:lnTo>
                    <a:pt x="27" y="324"/>
                  </a:lnTo>
                  <a:lnTo>
                    <a:pt x="33" y="333"/>
                  </a:lnTo>
                  <a:lnTo>
                    <a:pt x="38" y="343"/>
                  </a:lnTo>
                  <a:lnTo>
                    <a:pt x="44" y="350"/>
                  </a:lnTo>
                  <a:lnTo>
                    <a:pt x="50" y="360"/>
                  </a:lnTo>
                  <a:lnTo>
                    <a:pt x="65" y="375"/>
                  </a:lnTo>
                  <a:lnTo>
                    <a:pt x="80" y="389"/>
                  </a:lnTo>
                  <a:lnTo>
                    <a:pt x="90" y="394"/>
                  </a:lnTo>
                  <a:lnTo>
                    <a:pt x="97" y="402"/>
                  </a:lnTo>
                  <a:lnTo>
                    <a:pt x="107" y="408"/>
                  </a:lnTo>
                  <a:lnTo>
                    <a:pt x="114" y="411"/>
                  </a:lnTo>
                  <a:lnTo>
                    <a:pt x="124" y="417"/>
                  </a:lnTo>
                  <a:lnTo>
                    <a:pt x="135" y="421"/>
                  </a:lnTo>
                  <a:lnTo>
                    <a:pt x="145" y="427"/>
                  </a:lnTo>
                  <a:lnTo>
                    <a:pt x="154" y="429"/>
                  </a:lnTo>
                  <a:lnTo>
                    <a:pt x="164" y="432"/>
                  </a:lnTo>
                  <a:lnTo>
                    <a:pt x="175" y="434"/>
                  </a:lnTo>
                  <a:lnTo>
                    <a:pt x="187" y="436"/>
                  </a:lnTo>
                  <a:lnTo>
                    <a:pt x="196" y="436"/>
                  </a:lnTo>
                  <a:lnTo>
                    <a:pt x="208" y="438"/>
                  </a:lnTo>
                  <a:lnTo>
                    <a:pt x="221" y="438"/>
                  </a:lnTo>
                  <a:lnTo>
                    <a:pt x="230" y="438"/>
                  </a:lnTo>
                  <a:lnTo>
                    <a:pt x="242" y="436"/>
                  </a:lnTo>
                  <a:lnTo>
                    <a:pt x="253" y="436"/>
                  </a:lnTo>
                  <a:lnTo>
                    <a:pt x="263" y="434"/>
                  </a:lnTo>
                  <a:lnTo>
                    <a:pt x="274" y="432"/>
                  </a:lnTo>
                  <a:lnTo>
                    <a:pt x="285" y="429"/>
                  </a:lnTo>
                  <a:lnTo>
                    <a:pt x="295" y="427"/>
                  </a:lnTo>
                  <a:lnTo>
                    <a:pt x="304" y="421"/>
                  </a:lnTo>
                  <a:lnTo>
                    <a:pt x="314" y="417"/>
                  </a:lnTo>
                  <a:lnTo>
                    <a:pt x="325" y="411"/>
                  </a:lnTo>
                  <a:lnTo>
                    <a:pt x="333" y="408"/>
                  </a:lnTo>
                  <a:lnTo>
                    <a:pt x="343" y="402"/>
                  </a:lnTo>
                  <a:lnTo>
                    <a:pt x="350" y="394"/>
                  </a:lnTo>
                  <a:lnTo>
                    <a:pt x="358" y="389"/>
                  </a:lnTo>
                  <a:lnTo>
                    <a:pt x="375" y="375"/>
                  </a:lnTo>
                  <a:lnTo>
                    <a:pt x="388" y="360"/>
                  </a:lnTo>
                  <a:lnTo>
                    <a:pt x="396" y="350"/>
                  </a:lnTo>
                  <a:lnTo>
                    <a:pt x="401" y="343"/>
                  </a:lnTo>
                  <a:lnTo>
                    <a:pt x="407" y="333"/>
                  </a:lnTo>
                  <a:lnTo>
                    <a:pt x="413" y="324"/>
                  </a:lnTo>
                  <a:lnTo>
                    <a:pt x="417" y="314"/>
                  </a:lnTo>
                  <a:lnTo>
                    <a:pt x="422" y="305"/>
                  </a:lnTo>
                  <a:lnTo>
                    <a:pt x="424" y="295"/>
                  </a:lnTo>
                  <a:lnTo>
                    <a:pt x="430" y="284"/>
                  </a:lnTo>
                  <a:lnTo>
                    <a:pt x="432" y="274"/>
                  </a:lnTo>
                  <a:lnTo>
                    <a:pt x="434" y="265"/>
                  </a:lnTo>
                  <a:lnTo>
                    <a:pt x="436" y="253"/>
                  </a:lnTo>
                  <a:lnTo>
                    <a:pt x="438" y="242"/>
                  </a:lnTo>
                  <a:lnTo>
                    <a:pt x="439" y="230"/>
                  </a:lnTo>
                  <a:lnTo>
                    <a:pt x="439" y="219"/>
                  </a:lnTo>
                  <a:lnTo>
                    <a:pt x="439" y="207"/>
                  </a:lnTo>
                  <a:lnTo>
                    <a:pt x="438" y="198"/>
                  </a:lnTo>
                  <a:lnTo>
                    <a:pt x="436" y="186"/>
                  </a:lnTo>
                  <a:lnTo>
                    <a:pt x="434" y="175"/>
                  </a:lnTo>
                  <a:lnTo>
                    <a:pt x="432" y="165"/>
                  </a:lnTo>
                  <a:lnTo>
                    <a:pt x="430" y="154"/>
                  </a:lnTo>
                  <a:lnTo>
                    <a:pt x="424" y="143"/>
                  </a:lnTo>
                  <a:lnTo>
                    <a:pt x="422" y="135"/>
                  </a:lnTo>
                  <a:lnTo>
                    <a:pt x="417" y="125"/>
                  </a:lnTo>
                  <a:lnTo>
                    <a:pt x="413" y="114"/>
                  </a:lnTo>
                  <a:lnTo>
                    <a:pt x="407" y="104"/>
                  </a:lnTo>
                  <a:lnTo>
                    <a:pt x="401" y="97"/>
                  </a:lnTo>
                  <a:lnTo>
                    <a:pt x="396" y="87"/>
                  </a:lnTo>
                  <a:lnTo>
                    <a:pt x="388" y="80"/>
                  </a:lnTo>
                  <a:lnTo>
                    <a:pt x="375" y="64"/>
                  </a:lnTo>
                  <a:lnTo>
                    <a:pt x="358" y="49"/>
                  </a:lnTo>
                  <a:lnTo>
                    <a:pt x="350" y="43"/>
                  </a:lnTo>
                  <a:lnTo>
                    <a:pt x="343" y="36"/>
                  </a:lnTo>
                  <a:lnTo>
                    <a:pt x="333" y="32"/>
                  </a:lnTo>
                  <a:lnTo>
                    <a:pt x="325" y="26"/>
                  </a:lnTo>
                  <a:lnTo>
                    <a:pt x="314" y="21"/>
                  </a:lnTo>
                  <a:lnTo>
                    <a:pt x="304" y="17"/>
                  </a:lnTo>
                  <a:lnTo>
                    <a:pt x="295" y="13"/>
                  </a:lnTo>
                  <a:lnTo>
                    <a:pt x="285" y="9"/>
                  </a:lnTo>
                  <a:lnTo>
                    <a:pt x="274" y="5"/>
                  </a:lnTo>
                  <a:lnTo>
                    <a:pt x="263" y="3"/>
                  </a:lnTo>
                  <a:lnTo>
                    <a:pt x="253" y="3"/>
                  </a:lnTo>
                  <a:lnTo>
                    <a:pt x="242" y="2"/>
                  </a:lnTo>
                  <a:lnTo>
                    <a:pt x="230" y="0"/>
                  </a:lnTo>
                  <a:lnTo>
                    <a:pt x="221" y="0"/>
                  </a:lnTo>
                </a:path>
              </a:pathLst>
            </a:cu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 noChangeAspect="1"/>
            </p:cNvSpPr>
            <p:nvPr/>
          </p:nvSpPr>
          <p:spPr bwMode="auto">
            <a:xfrm>
              <a:off x="7386" y="5209"/>
              <a:ext cx="410" cy="381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187" y="2"/>
                </a:cxn>
                <a:cxn ang="0">
                  <a:pos x="164" y="6"/>
                </a:cxn>
                <a:cxn ang="0">
                  <a:pos x="145" y="12"/>
                </a:cxn>
                <a:cxn ang="0">
                  <a:pos x="124" y="21"/>
                </a:cxn>
                <a:cxn ang="0">
                  <a:pos x="107" y="31"/>
                </a:cxn>
                <a:cxn ang="0">
                  <a:pos x="90" y="44"/>
                </a:cxn>
                <a:cxn ang="0">
                  <a:pos x="65" y="63"/>
                </a:cxn>
                <a:cxn ang="0">
                  <a:pos x="44" y="88"/>
                </a:cxn>
                <a:cxn ang="0">
                  <a:pos x="33" y="105"/>
                </a:cxn>
                <a:cxn ang="0">
                  <a:pos x="23" y="124"/>
                </a:cxn>
                <a:cxn ang="0">
                  <a:pos x="14" y="143"/>
                </a:cxn>
                <a:cxn ang="0">
                  <a:pos x="8" y="164"/>
                </a:cxn>
                <a:cxn ang="0">
                  <a:pos x="2" y="185"/>
                </a:cxn>
                <a:cxn ang="0">
                  <a:pos x="0" y="208"/>
                </a:cxn>
                <a:cxn ang="0">
                  <a:pos x="0" y="231"/>
                </a:cxn>
                <a:cxn ang="0">
                  <a:pos x="2" y="252"/>
                </a:cxn>
                <a:cxn ang="0">
                  <a:pos x="8" y="273"/>
                </a:cxn>
                <a:cxn ang="0">
                  <a:pos x="14" y="296"/>
                </a:cxn>
                <a:cxn ang="0">
                  <a:pos x="23" y="315"/>
                </a:cxn>
                <a:cxn ang="0">
                  <a:pos x="33" y="332"/>
                </a:cxn>
                <a:cxn ang="0">
                  <a:pos x="44" y="351"/>
                </a:cxn>
                <a:cxn ang="0">
                  <a:pos x="65" y="374"/>
                </a:cxn>
                <a:cxn ang="0">
                  <a:pos x="90" y="395"/>
                </a:cxn>
                <a:cxn ang="0">
                  <a:pos x="107" y="406"/>
                </a:cxn>
                <a:cxn ang="0">
                  <a:pos x="124" y="418"/>
                </a:cxn>
                <a:cxn ang="0">
                  <a:pos x="145" y="425"/>
                </a:cxn>
                <a:cxn ang="0">
                  <a:pos x="164" y="431"/>
                </a:cxn>
                <a:cxn ang="0">
                  <a:pos x="187" y="437"/>
                </a:cxn>
                <a:cxn ang="0">
                  <a:pos x="208" y="437"/>
                </a:cxn>
                <a:cxn ang="0">
                  <a:pos x="230" y="437"/>
                </a:cxn>
                <a:cxn ang="0">
                  <a:pos x="253" y="437"/>
                </a:cxn>
                <a:cxn ang="0">
                  <a:pos x="274" y="431"/>
                </a:cxn>
                <a:cxn ang="0">
                  <a:pos x="295" y="425"/>
                </a:cxn>
                <a:cxn ang="0">
                  <a:pos x="314" y="418"/>
                </a:cxn>
                <a:cxn ang="0">
                  <a:pos x="333" y="406"/>
                </a:cxn>
                <a:cxn ang="0">
                  <a:pos x="350" y="395"/>
                </a:cxn>
                <a:cxn ang="0">
                  <a:pos x="375" y="374"/>
                </a:cxn>
                <a:cxn ang="0">
                  <a:pos x="396" y="351"/>
                </a:cxn>
                <a:cxn ang="0">
                  <a:pos x="407" y="332"/>
                </a:cxn>
                <a:cxn ang="0">
                  <a:pos x="417" y="315"/>
                </a:cxn>
                <a:cxn ang="0">
                  <a:pos x="424" y="296"/>
                </a:cxn>
                <a:cxn ang="0">
                  <a:pos x="432" y="273"/>
                </a:cxn>
                <a:cxn ang="0">
                  <a:pos x="436" y="252"/>
                </a:cxn>
                <a:cxn ang="0">
                  <a:pos x="439" y="231"/>
                </a:cxn>
                <a:cxn ang="0">
                  <a:pos x="439" y="208"/>
                </a:cxn>
                <a:cxn ang="0">
                  <a:pos x="436" y="185"/>
                </a:cxn>
                <a:cxn ang="0">
                  <a:pos x="432" y="164"/>
                </a:cxn>
                <a:cxn ang="0">
                  <a:pos x="424" y="143"/>
                </a:cxn>
                <a:cxn ang="0">
                  <a:pos x="417" y="124"/>
                </a:cxn>
                <a:cxn ang="0">
                  <a:pos x="407" y="105"/>
                </a:cxn>
                <a:cxn ang="0">
                  <a:pos x="396" y="88"/>
                </a:cxn>
                <a:cxn ang="0">
                  <a:pos x="375" y="63"/>
                </a:cxn>
                <a:cxn ang="0">
                  <a:pos x="350" y="44"/>
                </a:cxn>
                <a:cxn ang="0">
                  <a:pos x="333" y="31"/>
                </a:cxn>
                <a:cxn ang="0">
                  <a:pos x="314" y="21"/>
                </a:cxn>
                <a:cxn ang="0">
                  <a:pos x="295" y="12"/>
                </a:cxn>
                <a:cxn ang="0">
                  <a:pos x="274" y="6"/>
                </a:cxn>
                <a:cxn ang="0">
                  <a:pos x="253" y="2"/>
                </a:cxn>
                <a:cxn ang="0">
                  <a:pos x="230" y="0"/>
                </a:cxn>
              </a:cxnLst>
              <a:rect l="0" t="0" r="r" b="b"/>
              <a:pathLst>
                <a:path w="439" h="439">
                  <a:moveTo>
                    <a:pt x="221" y="0"/>
                  </a:moveTo>
                  <a:lnTo>
                    <a:pt x="208" y="0"/>
                  </a:lnTo>
                  <a:lnTo>
                    <a:pt x="196" y="0"/>
                  </a:lnTo>
                  <a:lnTo>
                    <a:pt x="187" y="2"/>
                  </a:lnTo>
                  <a:lnTo>
                    <a:pt x="175" y="4"/>
                  </a:lnTo>
                  <a:lnTo>
                    <a:pt x="164" y="6"/>
                  </a:lnTo>
                  <a:lnTo>
                    <a:pt x="154" y="10"/>
                  </a:lnTo>
                  <a:lnTo>
                    <a:pt x="145" y="12"/>
                  </a:lnTo>
                  <a:lnTo>
                    <a:pt x="135" y="17"/>
                  </a:lnTo>
                  <a:lnTo>
                    <a:pt x="124" y="21"/>
                  </a:lnTo>
                  <a:lnTo>
                    <a:pt x="114" y="27"/>
                  </a:lnTo>
                  <a:lnTo>
                    <a:pt x="107" y="31"/>
                  </a:lnTo>
                  <a:lnTo>
                    <a:pt x="97" y="36"/>
                  </a:lnTo>
                  <a:lnTo>
                    <a:pt x="90" y="44"/>
                  </a:lnTo>
                  <a:lnTo>
                    <a:pt x="80" y="50"/>
                  </a:lnTo>
                  <a:lnTo>
                    <a:pt x="65" y="63"/>
                  </a:lnTo>
                  <a:lnTo>
                    <a:pt x="50" y="78"/>
                  </a:lnTo>
                  <a:lnTo>
                    <a:pt x="44" y="88"/>
                  </a:lnTo>
                  <a:lnTo>
                    <a:pt x="38" y="95"/>
                  </a:lnTo>
                  <a:lnTo>
                    <a:pt x="33" y="105"/>
                  </a:lnTo>
                  <a:lnTo>
                    <a:pt x="27" y="115"/>
                  </a:lnTo>
                  <a:lnTo>
                    <a:pt x="23" y="124"/>
                  </a:lnTo>
                  <a:lnTo>
                    <a:pt x="17" y="134"/>
                  </a:lnTo>
                  <a:lnTo>
                    <a:pt x="14" y="143"/>
                  </a:lnTo>
                  <a:lnTo>
                    <a:pt x="10" y="153"/>
                  </a:lnTo>
                  <a:lnTo>
                    <a:pt x="8" y="164"/>
                  </a:lnTo>
                  <a:lnTo>
                    <a:pt x="6" y="176"/>
                  </a:lnTo>
                  <a:lnTo>
                    <a:pt x="2" y="185"/>
                  </a:lnTo>
                  <a:lnTo>
                    <a:pt x="0" y="196"/>
                  </a:lnTo>
                  <a:lnTo>
                    <a:pt x="0" y="208"/>
                  </a:lnTo>
                  <a:lnTo>
                    <a:pt x="0" y="219"/>
                  </a:lnTo>
                  <a:lnTo>
                    <a:pt x="0" y="231"/>
                  </a:lnTo>
                  <a:lnTo>
                    <a:pt x="2" y="240"/>
                  </a:lnTo>
                  <a:lnTo>
                    <a:pt x="2" y="252"/>
                  </a:lnTo>
                  <a:lnTo>
                    <a:pt x="6" y="263"/>
                  </a:lnTo>
                  <a:lnTo>
                    <a:pt x="8" y="273"/>
                  </a:lnTo>
                  <a:lnTo>
                    <a:pt x="10" y="284"/>
                  </a:lnTo>
                  <a:lnTo>
                    <a:pt x="14" y="296"/>
                  </a:lnTo>
                  <a:lnTo>
                    <a:pt x="17" y="305"/>
                  </a:lnTo>
                  <a:lnTo>
                    <a:pt x="23" y="315"/>
                  </a:lnTo>
                  <a:lnTo>
                    <a:pt x="27" y="322"/>
                  </a:lnTo>
                  <a:lnTo>
                    <a:pt x="33" y="332"/>
                  </a:lnTo>
                  <a:lnTo>
                    <a:pt x="38" y="341"/>
                  </a:lnTo>
                  <a:lnTo>
                    <a:pt x="44" y="351"/>
                  </a:lnTo>
                  <a:lnTo>
                    <a:pt x="50" y="359"/>
                  </a:lnTo>
                  <a:lnTo>
                    <a:pt x="65" y="374"/>
                  </a:lnTo>
                  <a:lnTo>
                    <a:pt x="80" y="387"/>
                  </a:lnTo>
                  <a:lnTo>
                    <a:pt x="90" y="395"/>
                  </a:lnTo>
                  <a:lnTo>
                    <a:pt x="97" y="400"/>
                  </a:lnTo>
                  <a:lnTo>
                    <a:pt x="107" y="406"/>
                  </a:lnTo>
                  <a:lnTo>
                    <a:pt x="114" y="412"/>
                  </a:lnTo>
                  <a:lnTo>
                    <a:pt x="124" y="418"/>
                  </a:lnTo>
                  <a:lnTo>
                    <a:pt x="135" y="420"/>
                  </a:lnTo>
                  <a:lnTo>
                    <a:pt x="145" y="425"/>
                  </a:lnTo>
                  <a:lnTo>
                    <a:pt x="154" y="429"/>
                  </a:lnTo>
                  <a:lnTo>
                    <a:pt x="164" y="431"/>
                  </a:lnTo>
                  <a:lnTo>
                    <a:pt x="175" y="435"/>
                  </a:lnTo>
                  <a:lnTo>
                    <a:pt x="187" y="437"/>
                  </a:lnTo>
                  <a:lnTo>
                    <a:pt x="196" y="437"/>
                  </a:lnTo>
                  <a:lnTo>
                    <a:pt x="208" y="437"/>
                  </a:lnTo>
                  <a:lnTo>
                    <a:pt x="221" y="439"/>
                  </a:lnTo>
                  <a:lnTo>
                    <a:pt x="230" y="437"/>
                  </a:lnTo>
                  <a:lnTo>
                    <a:pt x="242" y="437"/>
                  </a:lnTo>
                  <a:lnTo>
                    <a:pt x="253" y="437"/>
                  </a:lnTo>
                  <a:lnTo>
                    <a:pt x="263" y="435"/>
                  </a:lnTo>
                  <a:lnTo>
                    <a:pt x="274" y="431"/>
                  </a:lnTo>
                  <a:lnTo>
                    <a:pt x="285" y="429"/>
                  </a:lnTo>
                  <a:lnTo>
                    <a:pt x="295" y="425"/>
                  </a:lnTo>
                  <a:lnTo>
                    <a:pt x="304" y="420"/>
                  </a:lnTo>
                  <a:lnTo>
                    <a:pt x="314" y="418"/>
                  </a:lnTo>
                  <a:lnTo>
                    <a:pt x="325" y="412"/>
                  </a:lnTo>
                  <a:lnTo>
                    <a:pt x="333" y="406"/>
                  </a:lnTo>
                  <a:lnTo>
                    <a:pt x="343" y="400"/>
                  </a:lnTo>
                  <a:lnTo>
                    <a:pt x="350" y="395"/>
                  </a:lnTo>
                  <a:lnTo>
                    <a:pt x="358" y="387"/>
                  </a:lnTo>
                  <a:lnTo>
                    <a:pt x="375" y="374"/>
                  </a:lnTo>
                  <a:lnTo>
                    <a:pt x="388" y="359"/>
                  </a:lnTo>
                  <a:lnTo>
                    <a:pt x="396" y="351"/>
                  </a:lnTo>
                  <a:lnTo>
                    <a:pt x="401" y="341"/>
                  </a:lnTo>
                  <a:lnTo>
                    <a:pt x="407" y="332"/>
                  </a:lnTo>
                  <a:lnTo>
                    <a:pt x="413" y="322"/>
                  </a:lnTo>
                  <a:lnTo>
                    <a:pt x="417" y="315"/>
                  </a:lnTo>
                  <a:lnTo>
                    <a:pt x="422" y="305"/>
                  </a:lnTo>
                  <a:lnTo>
                    <a:pt x="424" y="296"/>
                  </a:lnTo>
                  <a:lnTo>
                    <a:pt x="430" y="284"/>
                  </a:lnTo>
                  <a:lnTo>
                    <a:pt x="432" y="273"/>
                  </a:lnTo>
                  <a:lnTo>
                    <a:pt x="434" y="263"/>
                  </a:lnTo>
                  <a:lnTo>
                    <a:pt x="436" y="252"/>
                  </a:lnTo>
                  <a:lnTo>
                    <a:pt x="438" y="240"/>
                  </a:lnTo>
                  <a:lnTo>
                    <a:pt x="439" y="231"/>
                  </a:lnTo>
                  <a:lnTo>
                    <a:pt x="439" y="219"/>
                  </a:lnTo>
                  <a:lnTo>
                    <a:pt x="439" y="208"/>
                  </a:lnTo>
                  <a:lnTo>
                    <a:pt x="438" y="196"/>
                  </a:lnTo>
                  <a:lnTo>
                    <a:pt x="436" y="185"/>
                  </a:lnTo>
                  <a:lnTo>
                    <a:pt x="434" y="176"/>
                  </a:lnTo>
                  <a:lnTo>
                    <a:pt x="432" y="164"/>
                  </a:lnTo>
                  <a:lnTo>
                    <a:pt x="430" y="153"/>
                  </a:lnTo>
                  <a:lnTo>
                    <a:pt x="424" y="143"/>
                  </a:lnTo>
                  <a:lnTo>
                    <a:pt x="422" y="134"/>
                  </a:lnTo>
                  <a:lnTo>
                    <a:pt x="417" y="124"/>
                  </a:lnTo>
                  <a:lnTo>
                    <a:pt x="413" y="115"/>
                  </a:lnTo>
                  <a:lnTo>
                    <a:pt x="407" y="105"/>
                  </a:lnTo>
                  <a:lnTo>
                    <a:pt x="401" y="95"/>
                  </a:lnTo>
                  <a:lnTo>
                    <a:pt x="396" y="88"/>
                  </a:lnTo>
                  <a:lnTo>
                    <a:pt x="388" y="78"/>
                  </a:lnTo>
                  <a:lnTo>
                    <a:pt x="375" y="63"/>
                  </a:lnTo>
                  <a:lnTo>
                    <a:pt x="358" y="50"/>
                  </a:lnTo>
                  <a:lnTo>
                    <a:pt x="350" y="44"/>
                  </a:lnTo>
                  <a:lnTo>
                    <a:pt x="343" y="36"/>
                  </a:lnTo>
                  <a:lnTo>
                    <a:pt x="333" y="31"/>
                  </a:lnTo>
                  <a:lnTo>
                    <a:pt x="325" y="27"/>
                  </a:lnTo>
                  <a:lnTo>
                    <a:pt x="314" y="21"/>
                  </a:lnTo>
                  <a:lnTo>
                    <a:pt x="304" y="17"/>
                  </a:lnTo>
                  <a:lnTo>
                    <a:pt x="295" y="12"/>
                  </a:lnTo>
                  <a:lnTo>
                    <a:pt x="285" y="10"/>
                  </a:lnTo>
                  <a:lnTo>
                    <a:pt x="274" y="6"/>
                  </a:lnTo>
                  <a:lnTo>
                    <a:pt x="263" y="4"/>
                  </a:lnTo>
                  <a:lnTo>
                    <a:pt x="253" y="2"/>
                  </a:lnTo>
                  <a:lnTo>
                    <a:pt x="242" y="0"/>
                  </a:lnTo>
                  <a:lnTo>
                    <a:pt x="230" y="0"/>
                  </a:lnTo>
                  <a:lnTo>
                    <a:pt x="221" y="0"/>
                  </a:lnTo>
                </a:path>
              </a:pathLst>
            </a:cu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 noChangeAspect="1"/>
            </p:cNvSpPr>
            <p:nvPr/>
          </p:nvSpPr>
          <p:spPr bwMode="auto">
            <a:xfrm>
              <a:off x="7386" y="5843"/>
              <a:ext cx="410" cy="380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187" y="4"/>
                </a:cxn>
                <a:cxn ang="0">
                  <a:pos x="164" y="8"/>
                </a:cxn>
                <a:cxn ang="0">
                  <a:pos x="145" y="15"/>
                </a:cxn>
                <a:cxn ang="0">
                  <a:pos x="124" y="23"/>
                </a:cxn>
                <a:cxn ang="0">
                  <a:pos x="107" y="33"/>
                </a:cxn>
                <a:cxn ang="0">
                  <a:pos x="90" y="44"/>
                </a:cxn>
                <a:cxn ang="0">
                  <a:pos x="65" y="65"/>
                </a:cxn>
                <a:cxn ang="0">
                  <a:pos x="44" y="90"/>
                </a:cxn>
                <a:cxn ang="0">
                  <a:pos x="33" y="105"/>
                </a:cxn>
                <a:cxn ang="0">
                  <a:pos x="23" y="124"/>
                </a:cxn>
                <a:cxn ang="0">
                  <a:pos x="14" y="145"/>
                </a:cxn>
                <a:cxn ang="0">
                  <a:pos x="8" y="164"/>
                </a:cxn>
                <a:cxn ang="0">
                  <a:pos x="2" y="187"/>
                </a:cxn>
                <a:cxn ang="0">
                  <a:pos x="0" y="210"/>
                </a:cxn>
                <a:cxn ang="0">
                  <a:pos x="0" y="231"/>
                </a:cxn>
                <a:cxn ang="0">
                  <a:pos x="2" y="254"/>
                </a:cxn>
                <a:cxn ang="0">
                  <a:pos x="8" y="275"/>
                </a:cxn>
                <a:cxn ang="0">
                  <a:pos x="14" y="296"/>
                </a:cxn>
                <a:cxn ang="0">
                  <a:pos x="23" y="317"/>
                </a:cxn>
                <a:cxn ang="0">
                  <a:pos x="33" y="334"/>
                </a:cxn>
                <a:cxn ang="0">
                  <a:pos x="44" y="351"/>
                </a:cxn>
                <a:cxn ang="0">
                  <a:pos x="65" y="376"/>
                </a:cxn>
                <a:cxn ang="0">
                  <a:pos x="90" y="397"/>
                </a:cxn>
                <a:cxn ang="0">
                  <a:pos x="107" y="408"/>
                </a:cxn>
                <a:cxn ang="0">
                  <a:pos x="124" y="418"/>
                </a:cxn>
                <a:cxn ang="0">
                  <a:pos x="145" y="425"/>
                </a:cxn>
                <a:cxn ang="0">
                  <a:pos x="164" y="433"/>
                </a:cxn>
                <a:cxn ang="0">
                  <a:pos x="187" y="437"/>
                </a:cxn>
                <a:cxn ang="0">
                  <a:pos x="208" y="441"/>
                </a:cxn>
                <a:cxn ang="0">
                  <a:pos x="230" y="441"/>
                </a:cxn>
                <a:cxn ang="0">
                  <a:pos x="253" y="437"/>
                </a:cxn>
                <a:cxn ang="0">
                  <a:pos x="274" y="433"/>
                </a:cxn>
                <a:cxn ang="0">
                  <a:pos x="295" y="425"/>
                </a:cxn>
                <a:cxn ang="0">
                  <a:pos x="314" y="418"/>
                </a:cxn>
                <a:cxn ang="0">
                  <a:pos x="333" y="408"/>
                </a:cxn>
                <a:cxn ang="0">
                  <a:pos x="350" y="397"/>
                </a:cxn>
                <a:cxn ang="0">
                  <a:pos x="375" y="376"/>
                </a:cxn>
                <a:cxn ang="0">
                  <a:pos x="396" y="351"/>
                </a:cxn>
                <a:cxn ang="0">
                  <a:pos x="407" y="334"/>
                </a:cxn>
                <a:cxn ang="0">
                  <a:pos x="417" y="317"/>
                </a:cxn>
                <a:cxn ang="0">
                  <a:pos x="424" y="296"/>
                </a:cxn>
                <a:cxn ang="0">
                  <a:pos x="432" y="275"/>
                </a:cxn>
                <a:cxn ang="0">
                  <a:pos x="436" y="254"/>
                </a:cxn>
                <a:cxn ang="0">
                  <a:pos x="439" y="231"/>
                </a:cxn>
                <a:cxn ang="0">
                  <a:pos x="439" y="210"/>
                </a:cxn>
                <a:cxn ang="0">
                  <a:pos x="436" y="187"/>
                </a:cxn>
                <a:cxn ang="0">
                  <a:pos x="432" y="164"/>
                </a:cxn>
                <a:cxn ang="0">
                  <a:pos x="424" y="145"/>
                </a:cxn>
                <a:cxn ang="0">
                  <a:pos x="417" y="124"/>
                </a:cxn>
                <a:cxn ang="0">
                  <a:pos x="407" y="105"/>
                </a:cxn>
                <a:cxn ang="0">
                  <a:pos x="396" y="90"/>
                </a:cxn>
                <a:cxn ang="0">
                  <a:pos x="375" y="65"/>
                </a:cxn>
                <a:cxn ang="0">
                  <a:pos x="350" y="44"/>
                </a:cxn>
                <a:cxn ang="0">
                  <a:pos x="333" y="33"/>
                </a:cxn>
                <a:cxn ang="0">
                  <a:pos x="314" y="23"/>
                </a:cxn>
                <a:cxn ang="0">
                  <a:pos x="295" y="15"/>
                </a:cxn>
                <a:cxn ang="0">
                  <a:pos x="274" y="8"/>
                </a:cxn>
                <a:cxn ang="0">
                  <a:pos x="253" y="4"/>
                </a:cxn>
                <a:cxn ang="0">
                  <a:pos x="230" y="0"/>
                </a:cxn>
              </a:cxnLst>
              <a:rect l="0" t="0" r="r" b="b"/>
              <a:pathLst>
                <a:path w="439" h="441">
                  <a:moveTo>
                    <a:pt x="221" y="0"/>
                  </a:moveTo>
                  <a:lnTo>
                    <a:pt x="208" y="0"/>
                  </a:lnTo>
                  <a:lnTo>
                    <a:pt x="196" y="2"/>
                  </a:lnTo>
                  <a:lnTo>
                    <a:pt x="187" y="4"/>
                  </a:lnTo>
                  <a:lnTo>
                    <a:pt x="175" y="6"/>
                  </a:lnTo>
                  <a:lnTo>
                    <a:pt x="164" y="8"/>
                  </a:lnTo>
                  <a:lnTo>
                    <a:pt x="154" y="10"/>
                  </a:lnTo>
                  <a:lnTo>
                    <a:pt x="145" y="15"/>
                  </a:lnTo>
                  <a:lnTo>
                    <a:pt x="135" y="17"/>
                  </a:lnTo>
                  <a:lnTo>
                    <a:pt x="124" y="23"/>
                  </a:lnTo>
                  <a:lnTo>
                    <a:pt x="114" y="27"/>
                  </a:lnTo>
                  <a:lnTo>
                    <a:pt x="107" y="33"/>
                  </a:lnTo>
                  <a:lnTo>
                    <a:pt x="97" y="38"/>
                  </a:lnTo>
                  <a:lnTo>
                    <a:pt x="90" y="44"/>
                  </a:lnTo>
                  <a:lnTo>
                    <a:pt x="80" y="50"/>
                  </a:lnTo>
                  <a:lnTo>
                    <a:pt x="65" y="65"/>
                  </a:lnTo>
                  <a:lnTo>
                    <a:pt x="50" y="82"/>
                  </a:lnTo>
                  <a:lnTo>
                    <a:pt x="44" y="90"/>
                  </a:lnTo>
                  <a:lnTo>
                    <a:pt x="38" y="97"/>
                  </a:lnTo>
                  <a:lnTo>
                    <a:pt x="33" y="105"/>
                  </a:lnTo>
                  <a:lnTo>
                    <a:pt x="27" y="115"/>
                  </a:lnTo>
                  <a:lnTo>
                    <a:pt x="23" y="124"/>
                  </a:lnTo>
                  <a:lnTo>
                    <a:pt x="17" y="136"/>
                  </a:lnTo>
                  <a:lnTo>
                    <a:pt x="14" y="145"/>
                  </a:lnTo>
                  <a:lnTo>
                    <a:pt x="10" y="155"/>
                  </a:lnTo>
                  <a:lnTo>
                    <a:pt x="8" y="164"/>
                  </a:lnTo>
                  <a:lnTo>
                    <a:pt x="6" y="176"/>
                  </a:lnTo>
                  <a:lnTo>
                    <a:pt x="2" y="187"/>
                  </a:lnTo>
                  <a:lnTo>
                    <a:pt x="0" y="197"/>
                  </a:lnTo>
                  <a:lnTo>
                    <a:pt x="0" y="210"/>
                  </a:lnTo>
                  <a:lnTo>
                    <a:pt x="0" y="219"/>
                  </a:lnTo>
                  <a:lnTo>
                    <a:pt x="0" y="231"/>
                  </a:lnTo>
                  <a:lnTo>
                    <a:pt x="2" y="244"/>
                  </a:lnTo>
                  <a:lnTo>
                    <a:pt x="2" y="254"/>
                  </a:lnTo>
                  <a:lnTo>
                    <a:pt x="6" y="265"/>
                  </a:lnTo>
                  <a:lnTo>
                    <a:pt x="8" y="275"/>
                  </a:lnTo>
                  <a:lnTo>
                    <a:pt x="10" y="284"/>
                  </a:lnTo>
                  <a:lnTo>
                    <a:pt x="14" y="296"/>
                  </a:lnTo>
                  <a:lnTo>
                    <a:pt x="17" y="305"/>
                  </a:lnTo>
                  <a:lnTo>
                    <a:pt x="23" y="317"/>
                  </a:lnTo>
                  <a:lnTo>
                    <a:pt x="27" y="326"/>
                  </a:lnTo>
                  <a:lnTo>
                    <a:pt x="33" y="334"/>
                  </a:lnTo>
                  <a:lnTo>
                    <a:pt x="38" y="341"/>
                  </a:lnTo>
                  <a:lnTo>
                    <a:pt x="44" y="351"/>
                  </a:lnTo>
                  <a:lnTo>
                    <a:pt x="50" y="359"/>
                  </a:lnTo>
                  <a:lnTo>
                    <a:pt x="65" y="376"/>
                  </a:lnTo>
                  <a:lnTo>
                    <a:pt x="80" y="391"/>
                  </a:lnTo>
                  <a:lnTo>
                    <a:pt x="90" y="397"/>
                  </a:lnTo>
                  <a:lnTo>
                    <a:pt x="97" y="402"/>
                  </a:lnTo>
                  <a:lnTo>
                    <a:pt x="107" y="408"/>
                  </a:lnTo>
                  <a:lnTo>
                    <a:pt x="114" y="414"/>
                  </a:lnTo>
                  <a:lnTo>
                    <a:pt x="124" y="418"/>
                  </a:lnTo>
                  <a:lnTo>
                    <a:pt x="135" y="423"/>
                  </a:lnTo>
                  <a:lnTo>
                    <a:pt x="145" y="425"/>
                  </a:lnTo>
                  <a:lnTo>
                    <a:pt x="154" y="431"/>
                  </a:lnTo>
                  <a:lnTo>
                    <a:pt x="164" y="433"/>
                  </a:lnTo>
                  <a:lnTo>
                    <a:pt x="175" y="435"/>
                  </a:lnTo>
                  <a:lnTo>
                    <a:pt x="187" y="437"/>
                  </a:lnTo>
                  <a:lnTo>
                    <a:pt x="196" y="439"/>
                  </a:lnTo>
                  <a:lnTo>
                    <a:pt x="208" y="441"/>
                  </a:lnTo>
                  <a:lnTo>
                    <a:pt x="221" y="441"/>
                  </a:lnTo>
                  <a:lnTo>
                    <a:pt x="230" y="441"/>
                  </a:lnTo>
                  <a:lnTo>
                    <a:pt x="242" y="439"/>
                  </a:lnTo>
                  <a:lnTo>
                    <a:pt x="253" y="437"/>
                  </a:lnTo>
                  <a:lnTo>
                    <a:pt x="263" y="435"/>
                  </a:lnTo>
                  <a:lnTo>
                    <a:pt x="274" y="433"/>
                  </a:lnTo>
                  <a:lnTo>
                    <a:pt x="285" y="431"/>
                  </a:lnTo>
                  <a:lnTo>
                    <a:pt x="295" y="425"/>
                  </a:lnTo>
                  <a:lnTo>
                    <a:pt x="304" y="423"/>
                  </a:lnTo>
                  <a:lnTo>
                    <a:pt x="314" y="418"/>
                  </a:lnTo>
                  <a:lnTo>
                    <a:pt x="325" y="414"/>
                  </a:lnTo>
                  <a:lnTo>
                    <a:pt x="333" y="408"/>
                  </a:lnTo>
                  <a:lnTo>
                    <a:pt x="343" y="402"/>
                  </a:lnTo>
                  <a:lnTo>
                    <a:pt x="350" y="397"/>
                  </a:lnTo>
                  <a:lnTo>
                    <a:pt x="358" y="391"/>
                  </a:lnTo>
                  <a:lnTo>
                    <a:pt x="375" y="376"/>
                  </a:lnTo>
                  <a:lnTo>
                    <a:pt x="388" y="359"/>
                  </a:lnTo>
                  <a:lnTo>
                    <a:pt x="396" y="351"/>
                  </a:lnTo>
                  <a:lnTo>
                    <a:pt x="401" y="341"/>
                  </a:lnTo>
                  <a:lnTo>
                    <a:pt x="407" y="334"/>
                  </a:lnTo>
                  <a:lnTo>
                    <a:pt x="413" y="326"/>
                  </a:lnTo>
                  <a:lnTo>
                    <a:pt x="417" y="317"/>
                  </a:lnTo>
                  <a:lnTo>
                    <a:pt x="422" y="305"/>
                  </a:lnTo>
                  <a:lnTo>
                    <a:pt x="424" y="296"/>
                  </a:lnTo>
                  <a:lnTo>
                    <a:pt x="430" y="284"/>
                  </a:lnTo>
                  <a:lnTo>
                    <a:pt x="432" y="275"/>
                  </a:lnTo>
                  <a:lnTo>
                    <a:pt x="434" y="265"/>
                  </a:lnTo>
                  <a:lnTo>
                    <a:pt x="436" y="254"/>
                  </a:lnTo>
                  <a:lnTo>
                    <a:pt x="438" y="244"/>
                  </a:lnTo>
                  <a:lnTo>
                    <a:pt x="439" y="231"/>
                  </a:lnTo>
                  <a:lnTo>
                    <a:pt x="439" y="219"/>
                  </a:lnTo>
                  <a:lnTo>
                    <a:pt x="439" y="210"/>
                  </a:lnTo>
                  <a:lnTo>
                    <a:pt x="438" y="197"/>
                  </a:lnTo>
                  <a:lnTo>
                    <a:pt x="436" y="187"/>
                  </a:lnTo>
                  <a:lnTo>
                    <a:pt x="434" y="176"/>
                  </a:lnTo>
                  <a:lnTo>
                    <a:pt x="432" y="164"/>
                  </a:lnTo>
                  <a:lnTo>
                    <a:pt x="430" y="155"/>
                  </a:lnTo>
                  <a:lnTo>
                    <a:pt x="424" y="145"/>
                  </a:lnTo>
                  <a:lnTo>
                    <a:pt x="422" y="136"/>
                  </a:lnTo>
                  <a:lnTo>
                    <a:pt x="417" y="124"/>
                  </a:lnTo>
                  <a:lnTo>
                    <a:pt x="413" y="115"/>
                  </a:lnTo>
                  <a:lnTo>
                    <a:pt x="407" y="105"/>
                  </a:lnTo>
                  <a:lnTo>
                    <a:pt x="401" y="97"/>
                  </a:lnTo>
                  <a:lnTo>
                    <a:pt x="396" y="90"/>
                  </a:lnTo>
                  <a:lnTo>
                    <a:pt x="388" y="82"/>
                  </a:lnTo>
                  <a:lnTo>
                    <a:pt x="375" y="65"/>
                  </a:lnTo>
                  <a:lnTo>
                    <a:pt x="358" y="50"/>
                  </a:lnTo>
                  <a:lnTo>
                    <a:pt x="350" y="44"/>
                  </a:lnTo>
                  <a:lnTo>
                    <a:pt x="343" y="38"/>
                  </a:lnTo>
                  <a:lnTo>
                    <a:pt x="333" y="33"/>
                  </a:lnTo>
                  <a:lnTo>
                    <a:pt x="325" y="27"/>
                  </a:lnTo>
                  <a:lnTo>
                    <a:pt x="314" y="23"/>
                  </a:lnTo>
                  <a:lnTo>
                    <a:pt x="304" y="17"/>
                  </a:lnTo>
                  <a:lnTo>
                    <a:pt x="295" y="15"/>
                  </a:lnTo>
                  <a:lnTo>
                    <a:pt x="285" y="10"/>
                  </a:lnTo>
                  <a:lnTo>
                    <a:pt x="274" y="8"/>
                  </a:lnTo>
                  <a:lnTo>
                    <a:pt x="263" y="6"/>
                  </a:lnTo>
                  <a:lnTo>
                    <a:pt x="253" y="4"/>
                  </a:lnTo>
                  <a:lnTo>
                    <a:pt x="242" y="2"/>
                  </a:lnTo>
                  <a:lnTo>
                    <a:pt x="230" y="0"/>
                  </a:lnTo>
                  <a:lnTo>
                    <a:pt x="221" y="0"/>
                  </a:lnTo>
                </a:path>
              </a:pathLst>
            </a:cu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ext Box 18"/>
            <p:cNvSpPr txBox="1">
              <a:spLocks noChangeArrowheads="1"/>
            </p:cNvSpPr>
            <p:nvPr/>
          </p:nvSpPr>
          <p:spPr bwMode="auto">
            <a:xfrm rot="1800000">
              <a:off x="5052" y="4620"/>
              <a:ext cx="1061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7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100 Mbps 0.01ms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5" name="Text Box 19"/>
            <p:cNvSpPr txBox="1">
              <a:spLocks noChangeArrowheads="1"/>
            </p:cNvSpPr>
            <p:nvPr/>
          </p:nvSpPr>
          <p:spPr bwMode="auto">
            <a:xfrm rot="19800000">
              <a:off x="5202" y="5719"/>
              <a:ext cx="106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7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100 Mbps 0.01ms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6" name="Text Box 20"/>
            <p:cNvSpPr txBox="1">
              <a:spLocks noChangeArrowheads="1"/>
            </p:cNvSpPr>
            <p:nvPr/>
          </p:nvSpPr>
          <p:spPr bwMode="auto">
            <a:xfrm>
              <a:off x="5900" y="4917"/>
              <a:ext cx="61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7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1Mbps 10ms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 rot="18900000">
              <a:off x="6642" y="4562"/>
              <a:ext cx="76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7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100Mbps 0.01ms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8" name="Text Box 22"/>
            <p:cNvSpPr txBox="1">
              <a:spLocks noChangeArrowheads="1"/>
            </p:cNvSpPr>
            <p:nvPr/>
          </p:nvSpPr>
          <p:spPr bwMode="auto">
            <a:xfrm rot="1800000">
              <a:off x="6586" y="5700"/>
              <a:ext cx="76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7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100Mbps 0.01ms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9" name="Text Box 23"/>
            <p:cNvSpPr txBox="1">
              <a:spLocks noChangeArrowheads="1"/>
            </p:cNvSpPr>
            <p:nvPr/>
          </p:nvSpPr>
          <p:spPr bwMode="auto">
            <a:xfrm>
              <a:off x="4488" y="4566"/>
              <a:ext cx="407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S1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0" name="Freeform 24"/>
            <p:cNvSpPr>
              <a:spLocks noChangeAspect="1"/>
            </p:cNvSpPr>
            <p:nvPr/>
          </p:nvSpPr>
          <p:spPr bwMode="auto">
            <a:xfrm>
              <a:off x="4436" y="4497"/>
              <a:ext cx="412" cy="379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186" y="3"/>
                </a:cxn>
                <a:cxn ang="0">
                  <a:pos x="165" y="5"/>
                </a:cxn>
                <a:cxn ang="0">
                  <a:pos x="146" y="13"/>
                </a:cxn>
                <a:cxn ang="0">
                  <a:pos x="125" y="21"/>
                </a:cxn>
                <a:cxn ang="0">
                  <a:pos x="106" y="32"/>
                </a:cxn>
                <a:cxn ang="0">
                  <a:pos x="89" y="43"/>
                </a:cxn>
                <a:cxn ang="0">
                  <a:pos x="64" y="64"/>
                </a:cxn>
                <a:cxn ang="0">
                  <a:pos x="45" y="87"/>
                </a:cxn>
                <a:cxn ang="0">
                  <a:pos x="32" y="104"/>
                </a:cxn>
                <a:cxn ang="0">
                  <a:pos x="22" y="125"/>
                </a:cxn>
                <a:cxn ang="0">
                  <a:pos x="15" y="143"/>
                </a:cxn>
                <a:cxn ang="0">
                  <a:pos x="7" y="165"/>
                </a:cxn>
                <a:cxn ang="0">
                  <a:pos x="3" y="185"/>
                </a:cxn>
                <a:cxn ang="0">
                  <a:pos x="1" y="207"/>
                </a:cxn>
                <a:cxn ang="0">
                  <a:pos x="1" y="230"/>
                </a:cxn>
                <a:cxn ang="0">
                  <a:pos x="3" y="253"/>
                </a:cxn>
                <a:cxn ang="0">
                  <a:pos x="7" y="274"/>
                </a:cxn>
                <a:cxn ang="0">
                  <a:pos x="15" y="295"/>
                </a:cxn>
                <a:cxn ang="0">
                  <a:pos x="22" y="314"/>
                </a:cxn>
                <a:cxn ang="0">
                  <a:pos x="32" y="333"/>
                </a:cxn>
                <a:cxn ang="0">
                  <a:pos x="45" y="350"/>
                </a:cxn>
                <a:cxn ang="0">
                  <a:pos x="64" y="375"/>
                </a:cxn>
                <a:cxn ang="0">
                  <a:pos x="89" y="394"/>
                </a:cxn>
                <a:cxn ang="0">
                  <a:pos x="106" y="408"/>
                </a:cxn>
                <a:cxn ang="0">
                  <a:pos x="125" y="417"/>
                </a:cxn>
                <a:cxn ang="0">
                  <a:pos x="146" y="427"/>
                </a:cxn>
                <a:cxn ang="0">
                  <a:pos x="165" y="432"/>
                </a:cxn>
                <a:cxn ang="0">
                  <a:pos x="186" y="436"/>
                </a:cxn>
                <a:cxn ang="0">
                  <a:pos x="209" y="438"/>
                </a:cxn>
                <a:cxn ang="0">
                  <a:pos x="231" y="438"/>
                </a:cxn>
                <a:cxn ang="0">
                  <a:pos x="252" y="436"/>
                </a:cxn>
                <a:cxn ang="0">
                  <a:pos x="275" y="432"/>
                </a:cxn>
                <a:cxn ang="0">
                  <a:pos x="294" y="427"/>
                </a:cxn>
                <a:cxn ang="0">
                  <a:pos x="315" y="417"/>
                </a:cxn>
                <a:cxn ang="0">
                  <a:pos x="332" y="408"/>
                </a:cxn>
                <a:cxn ang="0">
                  <a:pos x="351" y="394"/>
                </a:cxn>
                <a:cxn ang="0">
                  <a:pos x="374" y="375"/>
                </a:cxn>
                <a:cxn ang="0">
                  <a:pos x="395" y="350"/>
                </a:cxn>
                <a:cxn ang="0">
                  <a:pos x="406" y="333"/>
                </a:cxn>
                <a:cxn ang="0">
                  <a:pos x="418" y="314"/>
                </a:cxn>
                <a:cxn ang="0">
                  <a:pos x="425" y="295"/>
                </a:cxn>
                <a:cxn ang="0">
                  <a:pos x="431" y="274"/>
                </a:cxn>
                <a:cxn ang="0">
                  <a:pos x="437" y="253"/>
                </a:cxn>
                <a:cxn ang="0">
                  <a:pos x="439" y="230"/>
                </a:cxn>
                <a:cxn ang="0">
                  <a:pos x="439" y="207"/>
                </a:cxn>
                <a:cxn ang="0">
                  <a:pos x="437" y="185"/>
                </a:cxn>
                <a:cxn ang="0">
                  <a:pos x="431" y="165"/>
                </a:cxn>
                <a:cxn ang="0">
                  <a:pos x="425" y="143"/>
                </a:cxn>
                <a:cxn ang="0">
                  <a:pos x="418" y="125"/>
                </a:cxn>
                <a:cxn ang="0">
                  <a:pos x="406" y="104"/>
                </a:cxn>
                <a:cxn ang="0">
                  <a:pos x="395" y="87"/>
                </a:cxn>
                <a:cxn ang="0">
                  <a:pos x="374" y="64"/>
                </a:cxn>
                <a:cxn ang="0">
                  <a:pos x="351" y="43"/>
                </a:cxn>
                <a:cxn ang="0">
                  <a:pos x="332" y="32"/>
                </a:cxn>
                <a:cxn ang="0">
                  <a:pos x="315" y="21"/>
                </a:cxn>
                <a:cxn ang="0">
                  <a:pos x="294" y="13"/>
                </a:cxn>
                <a:cxn ang="0">
                  <a:pos x="275" y="5"/>
                </a:cxn>
                <a:cxn ang="0">
                  <a:pos x="252" y="3"/>
                </a:cxn>
                <a:cxn ang="0">
                  <a:pos x="231" y="0"/>
                </a:cxn>
              </a:cxnLst>
              <a:rect l="0" t="0" r="r" b="b"/>
              <a:pathLst>
                <a:path w="439" h="438">
                  <a:moveTo>
                    <a:pt x="220" y="0"/>
                  </a:moveTo>
                  <a:lnTo>
                    <a:pt x="209" y="0"/>
                  </a:lnTo>
                  <a:lnTo>
                    <a:pt x="197" y="2"/>
                  </a:lnTo>
                  <a:lnTo>
                    <a:pt x="186" y="3"/>
                  </a:lnTo>
                  <a:lnTo>
                    <a:pt x="176" y="3"/>
                  </a:lnTo>
                  <a:lnTo>
                    <a:pt x="165" y="5"/>
                  </a:lnTo>
                  <a:lnTo>
                    <a:pt x="154" y="9"/>
                  </a:lnTo>
                  <a:lnTo>
                    <a:pt x="146" y="13"/>
                  </a:lnTo>
                  <a:lnTo>
                    <a:pt x="135" y="17"/>
                  </a:lnTo>
                  <a:lnTo>
                    <a:pt x="125" y="21"/>
                  </a:lnTo>
                  <a:lnTo>
                    <a:pt x="115" y="26"/>
                  </a:lnTo>
                  <a:lnTo>
                    <a:pt x="106" y="32"/>
                  </a:lnTo>
                  <a:lnTo>
                    <a:pt x="96" y="36"/>
                  </a:lnTo>
                  <a:lnTo>
                    <a:pt x="89" y="43"/>
                  </a:lnTo>
                  <a:lnTo>
                    <a:pt x="81" y="49"/>
                  </a:lnTo>
                  <a:lnTo>
                    <a:pt x="64" y="64"/>
                  </a:lnTo>
                  <a:lnTo>
                    <a:pt x="51" y="80"/>
                  </a:lnTo>
                  <a:lnTo>
                    <a:pt x="45" y="87"/>
                  </a:lnTo>
                  <a:lnTo>
                    <a:pt x="39" y="97"/>
                  </a:lnTo>
                  <a:lnTo>
                    <a:pt x="32" y="104"/>
                  </a:lnTo>
                  <a:lnTo>
                    <a:pt x="28" y="114"/>
                  </a:lnTo>
                  <a:lnTo>
                    <a:pt x="22" y="125"/>
                  </a:lnTo>
                  <a:lnTo>
                    <a:pt x="19" y="135"/>
                  </a:lnTo>
                  <a:lnTo>
                    <a:pt x="15" y="143"/>
                  </a:lnTo>
                  <a:lnTo>
                    <a:pt x="11" y="154"/>
                  </a:lnTo>
                  <a:lnTo>
                    <a:pt x="7" y="165"/>
                  </a:lnTo>
                  <a:lnTo>
                    <a:pt x="5" y="175"/>
                  </a:lnTo>
                  <a:lnTo>
                    <a:pt x="3" y="185"/>
                  </a:lnTo>
                  <a:lnTo>
                    <a:pt x="1" y="198"/>
                  </a:lnTo>
                  <a:lnTo>
                    <a:pt x="1" y="207"/>
                  </a:lnTo>
                  <a:lnTo>
                    <a:pt x="0" y="219"/>
                  </a:lnTo>
                  <a:lnTo>
                    <a:pt x="1" y="230"/>
                  </a:lnTo>
                  <a:lnTo>
                    <a:pt x="1" y="242"/>
                  </a:lnTo>
                  <a:lnTo>
                    <a:pt x="3" y="253"/>
                  </a:lnTo>
                  <a:lnTo>
                    <a:pt x="5" y="265"/>
                  </a:lnTo>
                  <a:lnTo>
                    <a:pt x="7" y="274"/>
                  </a:lnTo>
                  <a:lnTo>
                    <a:pt x="11" y="284"/>
                  </a:lnTo>
                  <a:lnTo>
                    <a:pt x="15" y="295"/>
                  </a:lnTo>
                  <a:lnTo>
                    <a:pt x="19" y="305"/>
                  </a:lnTo>
                  <a:lnTo>
                    <a:pt x="22" y="314"/>
                  </a:lnTo>
                  <a:lnTo>
                    <a:pt x="28" y="324"/>
                  </a:lnTo>
                  <a:lnTo>
                    <a:pt x="32" y="333"/>
                  </a:lnTo>
                  <a:lnTo>
                    <a:pt x="39" y="343"/>
                  </a:lnTo>
                  <a:lnTo>
                    <a:pt x="45" y="350"/>
                  </a:lnTo>
                  <a:lnTo>
                    <a:pt x="51" y="358"/>
                  </a:lnTo>
                  <a:lnTo>
                    <a:pt x="64" y="375"/>
                  </a:lnTo>
                  <a:lnTo>
                    <a:pt x="81" y="389"/>
                  </a:lnTo>
                  <a:lnTo>
                    <a:pt x="89" y="394"/>
                  </a:lnTo>
                  <a:lnTo>
                    <a:pt x="96" y="402"/>
                  </a:lnTo>
                  <a:lnTo>
                    <a:pt x="106" y="408"/>
                  </a:lnTo>
                  <a:lnTo>
                    <a:pt x="115" y="411"/>
                  </a:lnTo>
                  <a:lnTo>
                    <a:pt x="125" y="417"/>
                  </a:lnTo>
                  <a:lnTo>
                    <a:pt x="135" y="421"/>
                  </a:lnTo>
                  <a:lnTo>
                    <a:pt x="146" y="427"/>
                  </a:lnTo>
                  <a:lnTo>
                    <a:pt x="154" y="429"/>
                  </a:lnTo>
                  <a:lnTo>
                    <a:pt x="165" y="432"/>
                  </a:lnTo>
                  <a:lnTo>
                    <a:pt x="176" y="434"/>
                  </a:lnTo>
                  <a:lnTo>
                    <a:pt x="186" y="436"/>
                  </a:lnTo>
                  <a:lnTo>
                    <a:pt x="197" y="436"/>
                  </a:lnTo>
                  <a:lnTo>
                    <a:pt x="209" y="438"/>
                  </a:lnTo>
                  <a:lnTo>
                    <a:pt x="220" y="438"/>
                  </a:lnTo>
                  <a:lnTo>
                    <a:pt x="231" y="438"/>
                  </a:lnTo>
                  <a:lnTo>
                    <a:pt x="243" y="436"/>
                  </a:lnTo>
                  <a:lnTo>
                    <a:pt x="252" y="436"/>
                  </a:lnTo>
                  <a:lnTo>
                    <a:pt x="264" y="434"/>
                  </a:lnTo>
                  <a:lnTo>
                    <a:pt x="275" y="432"/>
                  </a:lnTo>
                  <a:lnTo>
                    <a:pt x="285" y="429"/>
                  </a:lnTo>
                  <a:lnTo>
                    <a:pt x="294" y="427"/>
                  </a:lnTo>
                  <a:lnTo>
                    <a:pt x="306" y="421"/>
                  </a:lnTo>
                  <a:lnTo>
                    <a:pt x="315" y="417"/>
                  </a:lnTo>
                  <a:lnTo>
                    <a:pt x="325" y="411"/>
                  </a:lnTo>
                  <a:lnTo>
                    <a:pt x="332" y="408"/>
                  </a:lnTo>
                  <a:lnTo>
                    <a:pt x="342" y="402"/>
                  </a:lnTo>
                  <a:lnTo>
                    <a:pt x="351" y="394"/>
                  </a:lnTo>
                  <a:lnTo>
                    <a:pt x="359" y="389"/>
                  </a:lnTo>
                  <a:lnTo>
                    <a:pt x="374" y="375"/>
                  </a:lnTo>
                  <a:lnTo>
                    <a:pt x="389" y="358"/>
                  </a:lnTo>
                  <a:lnTo>
                    <a:pt x="395" y="350"/>
                  </a:lnTo>
                  <a:lnTo>
                    <a:pt x="401" y="343"/>
                  </a:lnTo>
                  <a:lnTo>
                    <a:pt x="406" y="333"/>
                  </a:lnTo>
                  <a:lnTo>
                    <a:pt x="412" y="324"/>
                  </a:lnTo>
                  <a:lnTo>
                    <a:pt x="418" y="314"/>
                  </a:lnTo>
                  <a:lnTo>
                    <a:pt x="422" y="305"/>
                  </a:lnTo>
                  <a:lnTo>
                    <a:pt x="425" y="295"/>
                  </a:lnTo>
                  <a:lnTo>
                    <a:pt x="429" y="284"/>
                  </a:lnTo>
                  <a:lnTo>
                    <a:pt x="431" y="274"/>
                  </a:lnTo>
                  <a:lnTo>
                    <a:pt x="435" y="265"/>
                  </a:lnTo>
                  <a:lnTo>
                    <a:pt x="437" y="253"/>
                  </a:lnTo>
                  <a:lnTo>
                    <a:pt x="439" y="242"/>
                  </a:lnTo>
                  <a:lnTo>
                    <a:pt x="439" y="230"/>
                  </a:lnTo>
                  <a:lnTo>
                    <a:pt x="439" y="219"/>
                  </a:lnTo>
                  <a:lnTo>
                    <a:pt x="439" y="207"/>
                  </a:lnTo>
                  <a:lnTo>
                    <a:pt x="439" y="198"/>
                  </a:lnTo>
                  <a:lnTo>
                    <a:pt x="437" y="185"/>
                  </a:lnTo>
                  <a:lnTo>
                    <a:pt x="435" y="175"/>
                  </a:lnTo>
                  <a:lnTo>
                    <a:pt x="431" y="165"/>
                  </a:lnTo>
                  <a:lnTo>
                    <a:pt x="429" y="154"/>
                  </a:lnTo>
                  <a:lnTo>
                    <a:pt x="425" y="143"/>
                  </a:lnTo>
                  <a:lnTo>
                    <a:pt x="422" y="135"/>
                  </a:lnTo>
                  <a:lnTo>
                    <a:pt x="418" y="125"/>
                  </a:lnTo>
                  <a:lnTo>
                    <a:pt x="412" y="114"/>
                  </a:lnTo>
                  <a:lnTo>
                    <a:pt x="406" y="104"/>
                  </a:lnTo>
                  <a:lnTo>
                    <a:pt x="401" y="97"/>
                  </a:lnTo>
                  <a:lnTo>
                    <a:pt x="395" y="87"/>
                  </a:lnTo>
                  <a:lnTo>
                    <a:pt x="389" y="80"/>
                  </a:lnTo>
                  <a:lnTo>
                    <a:pt x="374" y="64"/>
                  </a:lnTo>
                  <a:lnTo>
                    <a:pt x="359" y="49"/>
                  </a:lnTo>
                  <a:lnTo>
                    <a:pt x="351" y="43"/>
                  </a:lnTo>
                  <a:lnTo>
                    <a:pt x="342" y="36"/>
                  </a:lnTo>
                  <a:lnTo>
                    <a:pt x="332" y="32"/>
                  </a:lnTo>
                  <a:lnTo>
                    <a:pt x="325" y="26"/>
                  </a:lnTo>
                  <a:lnTo>
                    <a:pt x="315" y="21"/>
                  </a:lnTo>
                  <a:lnTo>
                    <a:pt x="306" y="17"/>
                  </a:lnTo>
                  <a:lnTo>
                    <a:pt x="294" y="13"/>
                  </a:lnTo>
                  <a:lnTo>
                    <a:pt x="285" y="9"/>
                  </a:lnTo>
                  <a:lnTo>
                    <a:pt x="275" y="5"/>
                  </a:lnTo>
                  <a:lnTo>
                    <a:pt x="264" y="3"/>
                  </a:lnTo>
                  <a:lnTo>
                    <a:pt x="252" y="3"/>
                  </a:lnTo>
                  <a:lnTo>
                    <a:pt x="243" y="2"/>
                  </a:lnTo>
                  <a:lnTo>
                    <a:pt x="231" y="0"/>
                  </a:lnTo>
                  <a:lnTo>
                    <a:pt x="220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 noChangeAspect="1"/>
            </p:cNvSpPr>
            <p:nvPr/>
          </p:nvSpPr>
          <p:spPr bwMode="auto">
            <a:xfrm>
              <a:off x="5464" y="5208"/>
              <a:ext cx="411" cy="379"/>
            </a:xfrm>
            <a:custGeom>
              <a:avLst/>
              <a:gdLst/>
              <a:ahLst/>
              <a:cxnLst>
                <a:cxn ang="0">
                  <a:pos x="207" y="0"/>
                </a:cxn>
                <a:cxn ang="0">
                  <a:pos x="186" y="4"/>
                </a:cxn>
                <a:cxn ang="0">
                  <a:pos x="165" y="6"/>
                </a:cxn>
                <a:cxn ang="0">
                  <a:pos x="144" y="14"/>
                </a:cxn>
                <a:cxn ang="0">
                  <a:pos x="123" y="23"/>
                </a:cxn>
                <a:cxn ang="0">
                  <a:pos x="106" y="33"/>
                </a:cxn>
                <a:cxn ang="0">
                  <a:pos x="89" y="44"/>
                </a:cxn>
                <a:cxn ang="0">
                  <a:pos x="64" y="65"/>
                </a:cxn>
                <a:cxn ang="0">
                  <a:pos x="43" y="88"/>
                </a:cxn>
                <a:cxn ang="0">
                  <a:pos x="32" y="105"/>
                </a:cxn>
                <a:cxn ang="0">
                  <a:pos x="21" y="124"/>
                </a:cxn>
                <a:cxn ang="0">
                  <a:pos x="13" y="145"/>
                </a:cxn>
                <a:cxn ang="0">
                  <a:pos x="7" y="166"/>
                </a:cxn>
                <a:cxn ang="0">
                  <a:pos x="2" y="185"/>
                </a:cxn>
                <a:cxn ang="0">
                  <a:pos x="2" y="210"/>
                </a:cxn>
                <a:cxn ang="0">
                  <a:pos x="2" y="231"/>
                </a:cxn>
                <a:cxn ang="0">
                  <a:pos x="2" y="254"/>
                </a:cxn>
                <a:cxn ang="0">
                  <a:pos x="7" y="275"/>
                </a:cxn>
                <a:cxn ang="0">
                  <a:pos x="13" y="296"/>
                </a:cxn>
                <a:cxn ang="0">
                  <a:pos x="21" y="317"/>
                </a:cxn>
                <a:cxn ang="0">
                  <a:pos x="32" y="334"/>
                </a:cxn>
                <a:cxn ang="0">
                  <a:pos x="43" y="351"/>
                </a:cxn>
                <a:cxn ang="0">
                  <a:pos x="64" y="374"/>
                </a:cxn>
                <a:cxn ang="0">
                  <a:pos x="89" y="397"/>
                </a:cxn>
                <a:cxn ang="0">
                  <a:pos x="106" y="408"/>
                </a:cxn>
                <a:cxn ang="0">
                  <a:pos x="123" y="418"/>
                </a:cxn>
                <a:cxn ang="0">
                  <a:pos x="144" y="425"/>
                </a:cxn>
                <a:cxn ang="0">
                  <a:pos x="165" y="433"/>
                </a:cxn>
                <a:cxn ang="0">
                  <a:pos x="186" y="437"/>
                </a:cxn>
                <a:cxn ang="0">
                  <a:pos x="207" y="439"/>
                </a:cxn>
                <a:cxn ang="0">
                  <a:pos x="230" y="439"/>
                </a:cxn>
                <a:cxn ang="0">
                  <a:pos x="253" y="437"/>
                </a:cxn>
                <a:cxn ang="0">
                  <a:pos x="273" y="433"/>
                </a:cxn>
                <a:cxn ang="0">
                  <a:pos x="294" y="425"/>
                </a:cxn>
                <a:cxn ang="0">
                  <a:pos x="313" y="418"/>
                </a:cxn>
                <a:cxn ang="0">
                  <a:pos x="332" y="408"/>
                </a:cxn>
                <a:cxn ang="0">
                  <a:pos x="351" y="397"/>
                </a:cxn>
                <a:cxn ang="0">
                  <a:pos x="374" y="374"/>
                </a:cxn>
                <a:cxn ang="0">
                  <a:pos x="393" y="351"/>
                </a:cxn>
                <a:cxn ang="0">
                  <a:pos x="407" y="334"/>
                </a:cxn>
                <a:cxn ang="0">
                  <a:pos x="416" y="317"/>
                </a:cxn>
                <a:cxn ang="0">
                  <a:pos x="426" y="296"/>
                </a:cxn>
                <a:cxn ang="0">
                  <a:pos x="431" y="275"/>
                </a:cxn>
                <a:cxn ang="0">
                  <a:pos x="435" y="254"/>
                </a:cxn>
                <a:cxn ang="0">
                  <a:pos x="437" y="231"/>
                </a:cxn>
                <a:cxn ang="0">
                  <a:pos x="437" y="210"/>
                </a:cxn>
                <a:cxn ang="0">
                  <a:pos x="435" y="185"/>
                </a:cxn>
                <a:cxn ang="0">
                  <a:pos x="431" y="166"/>
                </a:cxn>
                <a:cxn ang="0">
                  <a:pos x="426" y="145"/>
                </a:cxn>
                <a:cxn ang="0">
                  <a:pos x="416" y="124"/>
                </a:cxn>
                <a:cxn ang="0">
                  <a:pos x="407" y="105"/>
                </a:cxn>
                <a:cxn ang="0">
                  <a:pos x="393" y="88"/>
                </a:cxn>
                <a:cxn ang="0">
                  <a:pos x="374" y="65"/>
                </a:cxn>
                <a:cxn ang="0">
                  <a:pos x="351" y="44"/>
                </a:cxn>
                <a:cxn ang="0">
                  <a:pos x="332" y="33"/>
                </a:cxn>
                <a:cxn ang="0">
                  <a:pos x="313" y="23"/>
                </a:cxn>
                <a:cxn ang="0">
                  <a:pos x="294" y="14"/>
                </a:cxn>
                <a:cxn ang="0">
                  <a:pos x="273" y="6"/>
                </a:cxn>
                <a:cxn ang="0">
                  <a:pos x="253" y="4"/>
                </a:cxn>
                <a:cxn ang="0">
                  <a:pos x="230" y="0"/>
                </a:cxn>
              </a:cxnLst>
              <a:rect l="0" t="0" r="r" b="b"/>
              <a:pathLst>
                <a:path w="439" h="439">
                  <a:moveTo>
                    <a:pt x="220" y="0"/>
                  </a:moveTo>
                  <a:lnTo>
                    <a:pt x="207" y="0"/>
                  </a:lnTo>
                  <a:lnTo>
                    <a:pt x="197" y="2"/>
                  </a:lnTo>
                  <a:lnTo>
                    <a:pt x="186" y="4"/>
                  </a:lnTo>
                  <a:lnTo>
                    <a:pt x="175" y="6"/>
                  </a:lnTo>
                  <a:lnTo>
                    <a:pt x="165" y="6"/>
                  </a:lnTo>
                  <a:lnTo>
                    <a:pt x="154" y="10"/>
                  </a:lnTo>
                  <a:lnTo>
                    <a:pt x="144" y="14"/>
                  </a:lnTo>
                  <a:lnTo>
                    <a:pt x="133" y="17"/>
                  </a:lnTo>
                  <a:lnTo>
                    <a:pt x="123" y="23"/>
                  </a:lnTo>
                  <a:lnTo>
                    <a:pt x="116" y="27"/>
                  </a:lnTo>
                  <a:lnTo>
                    <a:pt x="106" y="33"/>
                  </a:lnTo>
                  <a:lnTo>
                    <a:pt x="97" y="38"/>
                  </a:lnTo>
                  <a:lnTo>
                    <a:pt x="89" y="44"/>
                  </a:lnTo>
                  <a:lnTo>
                    <a:pt x="80" y="50"/>
                  </a:lnTo>
                  <a:lnTo>
                    <a:pt x="64" y="65"/>
                  </a:lnTo>
                  <a:lnTo>
                    <a:pt x="51" y="80"/>
                  </a:lnTo>
                  <a:lnTo>
                    <a:pt x="43" y="88"/>
                  </a:lnTo>
                  <a:lnTo>
                    <a:pt x="38" y="97"/>
                  </a:lnTo>
                  <a:lnTo>
                    <a:pt x="32" y="105"/>
                  </a:lnTo>
                  <a:lnTo>
                    <a:pt x="26" y="115"/>
                  </a:lnTo>
                  <a:lnTo>
                    <a:pt x="21" y="124"/>
                  </a:lnTo>
                  <a:lnTo>
                    <a:pt x="19" y="136"/>
                  </a:lnTo>
                  <a:lnTo>
                    <a:pt x="13" y="145"/>
                  </a:lnTo>
                  <a:lnTo>
                    <a:pt x="11" y="155"/>
                  </a:lnTo>
                  <a:lnTo>
                    <a:pt x="7" y="166"/>
                  </a:lnTo>
                  <a:lnTo>
                    <a:pt x="3" y="176"/>
                  </a:lnTo>
                  <a:lnTo>
                    <a:pt x="2" y="185"/>
                  </a:lnTo>
                  <a:lnTo>
                    <a:pt x="2" y="197"/>
                  </a:lnTo>
                  <a:lnTo>
                    <a:pt x="2" y="210"/>
                  </a:lnTo>
                  <a:lnTo>
                    <a:pt x="0" y="219"/>
                  </a:lnTo>
                  <a:lnTo>
                    <a:pt x="2" y="231"/>
                  </a:lnTo>
                  <a:lnTo>
                    <a:pt x="2" y="242"/>
                  </a:lnTo>
                  <a:lnTo>
                    <a:pt x="2" y="254"/>
                  </a:lnTo>
                  <a:lnTo>
                    <a:pt x="3" y="265"/>
                  </a:lnTo>
                  <a:lnTo>
                    <a:pt x="7" y="275"/>
                  </a:lnTo>
                  <a:lnTo>
                    <a:pt x="11" y="284"/>
                  </a:lnTo>
                  <a:lnTo>
                    <a:pt x="13" y="296"/>
                  </a:lnTo>
                  <a:lnTo>
                    <a:pt x="19" y="305"/>
                  </a:lnTo>
                  <a:lnTo>
                    <a:pt x="21" y="317"/>
                  </a:lnTo>
                  <a:lnTo>
                    <a:pt x="26" y="324"/>
                  </a:lnTo>
                  <a:lnTo>
                    <a:pt x="32" y="334"/>
                  </a:lnTo>
                  <a:lnTo>
                    <a:pt x="38" y="341"/>
                  </a:lnTo>
                  <a:lnTo>
                    <a:pt x="43" y="351"/>
                  </a:lnTo>
                  <a:lnTo>
                    <a:pt x="51" y="359"/>
                  </a:lnTo>
                  <a:lnTo>
                    <a:pt x="64" y="374"/>
                  </a:lnTo>
                  <a:lnTo>
                    <a:pt x="80" y="389"/>
                  </a:lnTo>
                  <a:lnTo>
                    <a:pt x="89" y="397"/>
                  </a:lnTo>
                  <a:lnTo>
                    <a:pt x="97" y="402"/>
                  </a:lnTo>
                  <a:lnTo>
                    <a:pt x="106" y="408"/>
                  </a:lnTo>
                  <a:lnTo>
                    <a:pt x="116" y="414"/>
                  </a:lnTo>
                  <a:lnTo>
                    <a:pt x="123" y="418"/>
                  </a:lnTo>
                  <a:lnTo>
                    <a:pt x="133" y="422"/>
                  </a:lnTo>
                  <a:lnTo>
                    <a:pt x="144" y="425"/>
                  </a:lnTo>
                  <a:lnTo>
                    <a:pt x="154" y="431"/>
                  </a:lnTo>
                  <a:lnTo>
                    <a:pt x="165" y="433"/>
                  </a:lnTo>
                  <a:lnTo>
                    <a:pt x="175" y="435"/>
                  </a:lnTo>
                  <a:lnTo>
                    <a:pt x="186" y="437"/>
                  </a:lnTo>
                  <a:lnTo>
                    <a:pt x="197" y="439"/>
                  </a:lnTo>
                  <a:lnTo>
                    <a:pt x="207" y="439"/>
                  </a:lnTo>
                  <a:lnTo>
                    <a:pt x="220" y="439"/>
                  </a:lnTo>
                  <a:lnTo>
                    <a:pt x="230" y="439"/>
                  </a:lnTo>
                  <a:lnTo>
                    <a:pt x="241" y="439"/>
                  </a:lnTo>
                  <a:lnTo>
                    <a:pt x="253" y="437"/>
                  </a:lnTo>
                  <a:lnTo>
                    <a:pt x="262" y="435"/>
                  </a:lnTo>
                  <a:lnTo>
                    <a:pt x="273" y="433"/>
                  </a:lnTo>
                  <a:lnTo>
                    <a:pt x="285" y="431"/>
                  </a:lnTo>
                  <a:lnTo>
                    <a:pt x="294" y="425"/>
                  </a:lnTo>
                  <a:lnTo>
                    <a:pt x="304" y="422"/>
                  </a:lnTo>
                  <a:lnTo>
                    <a:pt x="313" y="418"/>
                  </a:lnTo>
                  <a:lnTo>
                    <a:pt x="323" y="414"/>
                  </a:lnTo>
                  <a:lnTo>
                    <a:pt x="332" y="408"/>
                  </a:lnTo>
                  <a:lnTo>
                    <a:pt x="342" y="402"/>
                  </a:lnTo>
                  <a:lnTo>
                    <a:pt x="351" y="397"/>
                  </a:lnTo>
                  <a:lnTo>
                    <a:pt x="359" y="389"/>
                  </a:lnTo>
                  <a:lnTo>
                    <a:pt x="374" y="374"/>
                  </a:lnTo>
                  <a:lnTo>
                    <a:pt x="388" y="359"/>
                  </a:lnTo>
                  <a:lnTo>
                    <a:pt x="393" y="351"/>
                  </a:lnTo>
                  <a:lnTo>
                    <a:pt x="401" y="341"/>
                  </a:lnTo>
                  <a:lnTo>
                    <a:pt x="407" y="334"/>
                  </a:lnTo>
                  <a:lnTo>
                    <a:pt x="410" y="324"/>
                  </a:lnTo>
                  <a:lnTo>
                    <a:pt x="416" y="317"/>
                  </a:lnTo>
                  <a:lnTo>
                    <a:pt x="420" y="305"/>
                  </a:lnTo>
                  <a:lnTo>
                    <a:pt x="426" y="296"/>
                  </a:lnTo>
                  <a:lnTo>
                    <a:pt x="428" y="284"/>
                  </a:lnTo>
                  <a:lnTo>
                    <a:pt x="431" y="275"/>
                  </a:lnTo>
                  <a:lnTo>
                    <a:pt x="433" y="265"/>
                  </a:lnTo>
                  <a:lnTo>
                    <a:pt x="435" y="254"/>
                  </a:lnTo>
                  <a:lnTo>
                    <a:pt x="437" y="242"/>
                  </a:lnTo>
                  <a:lnTo>
                    <a:pt x="437" y="231"/>
                  </a:lnTo>
                  <a:lnTo>
                    <a:pt x="439" y="219"/>
                  </a:lnTo>
                  <a:lnTo>
                    <a:pt x="437" y="210"/>
                  </a:lnTo>
                  <a:lnTo>
                    <a:pt x="437" y="197"/>
                  </a:lnTo>
                  <a:lnTo>
                    <a:pt x="435" y="185"/>
                  </a:lnTo>
                  <a:lnTo>
                    <a:pt x="433" y="176"/>
                  </a:lnTo>
                  <a:lnTo>
                    <a:pt x="431" y="166"/>
                  </a:lnTo>
                  <a:lnTo>
                    <a:pt x="428" y="155"/>
                  </a:lnTo>
                  <a:lnTo>
                    <a:pt x="426" y="145"/>
                  </a:lnTo>
                  <a:lnTo>
                    <a:pt x="420" y="136"/>
                  </a:lnTo>
                  <a:lnTo>
                    <a:pt x="416" y="124"/>
                  </a:lnTo>
                  <a:lnTo>
                    <a:pt x="410" y="115"/>
                  </a:lnTo>
                  <a:lnTo>
                    <a:pt x="407" y="105"/>
                  </a:lnTo>
                  <a:lnTo>
                    <a:pt x="401" y="97"/>
                  </a:lnTo>
                  <a:lnTo>
                    <a:pt x="393" y="88"/>
                  </a:lnTo>
                  <a:lnTo>
                    <a:pt x="388" y="80"/>
                  </a:lnTo>
                  <a:lnTo>
                    <a:pt x="374" y="65"/>
                  </a:lnTo>
                  <a:lnTo>
                    <a:pt x="359" y="50"/>
                  </a:lnTo>
                  <a:lnTo>
                    <a:pt x="351" y="44"/>
                  </a:lnTo>
                  <a:lnTo>
                    <a:pt x="342" y="38"/>
                  </a:lnTo>
                  <a:lnTo>
                    <a:pt x="332" y="33"/>
                  </a:lnTo>
                  <a:lnTo>
                    <a:pt x="323" y="27"/>
                  </a:lnTo>
                  <a:lnTo>
                    <a:pt x="313" y="23"/>
                  </a:lnTo>
                  <a:lnTo>
                    <a:pt x="304" y="17"/>
                  </a:lnTo>
                  <a:lnTo>
                    <a:pt x="294" y="14"/>
                  </a:lnTo>
                  <a:lnTo>
                    <a:pt x="285" y="10"/>
                  </a:lnTo>
                  <a:lnTo>
                    <a:pt x="273" y="6"/>
                  </a:lnTo>
                  <a:lnTo>
                    <a:pt x="262" y="6"/>
                  </a:lnTo>
                  <a:lnTo>
                    <a:pt x="253" y="4"/>
                  </a:lnTo>
                  <a:lnTo>
                    <a:pt x="241" y="2"/>
                  </a:lnTo>
                  <a:lnTo>
                    <a:pt x="230" y="0"/>
                  </a:lnTo>
                  <a:lnTo>
                    <a:pt x="220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 noChangeAspect="1"/>
            </p:cNvSpPr>
            <p:nvPr/>
          </p:nvSpPr>
          <p:spPr bwMode="auto">
            <a:xfrm>
              <a:off x="6403" y="5208"/>
              <a:ext cx="410" cy="379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188" y="4"/>
                </a:cxn>
                <a:cxn ang="0">
                  <a:pos x="165" y="6"/>
                </a:cxn>
                <a:cxn ang="0">
                  <a:pos x="146" y="14"/>
                </a:cxn>
                <a:cxn ang="0">
                  <a:pos x="125" y="23"/>
                </a:cxn>
                <a:cxn ang="0">
                  <a:pos x="106" y="33"/>
                </a:cxn>
                <a:cxn ang="0">
                  <a:pos x="89" y="44"/>
                </a:cxn>
                <a:cxn ang="0">
                  <a:pos x="66" y="65"/>
                </a:cxn>
                <a:cxn ang="0">
                  <a:pos x="45" y="88"/>
                </a:cxn>
                <a:cxn ang="0">
                  <a:pos x="32" y="105"/>
                </a:cxn>
                <a:cxn ang="0">
                  <a:pos x="23" y="124"/>
                </a:cxn>
                <a:cxn ang="0">
                  <a:pos x="15" y="145"/>
                </a:cxn>
                <a:cxn ang="0">
                  <a:pos x="9" y="166"/>
                </a:cxn>
                <a:cxn ang="0">
                  <a:pos x="4" y="185"/>
                </a:cxn>
                <a:cxn ang="0">
                  <a:pos x="0" y="210"/>
                </a:cxn>
                <a:cxn ang="0">
                  <a:pos x="0" y="231"/>
                </a:cxn>
                <a:cxn ang="0">
                  <a:pos x="4" y="254"/>
                </a:cxn>
                <a:cxn ang="0">
                  <a:pos x="9" y="275"/>
                </a:cxn>
                <a:cxn ang="0">
                  <a:pos x="15" y="296"/>
                </a:cxn>
                <a:cxn ang="0">
                  <a:pos x="23" y="317"/>
                </a:cxn>
                <a:cxn ang="0">
                  <a:pos x="32" y="334"/>
                </a:cxn>
                <a:cxn ang="0">
                  <a:pos x="45" y="351"/>
                </a:cxn>
                <a:cxn ang="0">
                  <a:pos x="66" y="376"/>
                </a:cxn>
                <a:cxn ang="0">
                  <a:pos x="89" y="397"/>
                </a:cxn>
                <a:cxn ang="0">
                  <a:pos x="106" y="408"/>
                </a:cxn>
                <a:cxn ang="0">
                  <a:pos x="125" y="418"/>
                </a:cxn>
                <a:cxn ang="0">
                  <a:pos x="146" y="427"/>
                </a:cxn>
                <a:cxn ang="0">
                  <a:pos x="165" y="433"/>
                </a:cxn>
                <a:cxn ang="0">
                  <a:pos x="188" y="439"/>
                </a:cxn>
                <a:cxn ang="0">
                  <a:pos x="209" y="439"/>
                </a:cxn>
                <a:cxn ang="0">
                  <a:pos x="232" y="439"/>
                </a:cxn>
                <a:cxn ang="0">
                  <a:pos x="253" y="439"/>
                </a:cxn>
                <a:cxn ang="0">
                  <a:pos x="275" y="433"/>
                </a:cxn>
                <a:cxn ang="0">
                  <a:pos x="294" y="427"/>
                </a:cxn>
                <a:cxn ang="0">
                  <a:pos x="315" y="418"/>
                </a:cxn>
                <a:cxn ang="0">
                  <a:pos x="334" y="408"/>
                </a:cxn>
                <a:cxn ang="0">
                  <a:pos x="350" y="397"/>
                </a:cxn>
                <a:cxn ang="0">
                  <a:pos x="374" y="376"/>
                </a:cxn>
                <a:cxn ang="0">
                  <a:pos x="395" y="351"/>
                </a:cxn>
                <a:cxn ang="0">
                  <a:pos x="407" y="334"/>
                </a:cxn>
                <a:cxn ang="0">
                  <a:pos x="416" y="317"/>
                </a:cxn>
                <a:cxn ang="0">
                  <a:pos x="426" y="296"/>
                </a:cxn>
                <a:cxn ang="0">
                  <a:pos x="431" y="275"/>
                </a:cxn>
                <a:cxn ang="0">
                  <a:pos x="437" y="254"/>
                </a:cxn>
                <a:cxn ang="0">
                  <a:pos x="439" y="231"/>
                </a:cxn>
                <a:cxn ang="0">
                  <a:pos x="439" y="210"/>
                </a:cxn>
                <a:cxn ang="0">
                  <a:pos x="437" y="185"/>
                </a:cxn>
                <a:cxn ang="0">
                  <a:pos x="431" y="166"/>
                </a:cxn>
                <a:cxn ang="0">
                  <a:pos x="426" y="145"/>
                </a:cxn>
                <a:cxn ang="0">
                  <a:pos x="416" y="124"/>
                </a:cxn>
                <a:cxn ang="0">
                  <a:pos x="407" y="105"/>
                </a:cxn>
                <a:cxn ang="0">
                  <a:pos x="395" y="88"/>
                </a:cxn>
                <a:cxn ang="0">
                  <a:pos x="374" y="65"/>
                </a:cxn>
                <a:cxn ang="0">
                  <a:pos x="350" y="44"/>
                </a:cxn>
                <a:cxn ang="0">
                  <a:pos x="334" y="33"/>
                </a:cxn>
                <a:cxn ang="0">
                  <a:pos x="315" y="23"/>
                </a:cxn>
                <a:cxn ang="0">
                  <a:pos x="294" y="14"/>
                </a:cxn>
                <a:cxn ang="0">
                  <a:pos x="275" y="6"/>
                </a:cxn>
                <a:cxn ang="0">
                  <a:pos x="253" y="4"/>
                </a:cxn>
                <a:cxn ang="0">
                  <a:pos x="232" y="0"/>
                </a:cxn>
              </a:cxnLst>
              <a:rect l="0" t="0" r="r" b="b"/>
              <a:pathLst>
                <a:path w="439" h="439">
                  <a:moveTo>
                    <a:pt x="220" y="0"/>
                  </a:moveTo>
                  <a:lnTo>
                    <a:pt x="209" y="0"/>
                  </a:lnTo>
                  <a:lnTo>
                    <a:pt x="197" y="2"/>
                  </a:lnTo>
                  <a:lnTo>
                    <a:pt x="188" y="4"/>
                  </a:lnTo>
                  <a:lnTo>
                    <a:pt x="177" y="6"/>
                  </a:lnTo>
                  <a:lnTo>
                    <a:pt x="165" y="6"/>
                  </a:lnTo>
                  <a:lnTo>
                    <a:pt x="156" y="10"/>
                  </a:lnTo>
                  <a:lnTo>
                    <a:pt x="146" y="14"/>
                  </a:lnTo>
                  <a:lnTo>
                    <a:pt x="135" y="17"/>
                  </a:lnTo>
                  <a:lnTo>
                    <a:pt x="125" y="23"/>
                  </a:lnTo>
                  <a:lnTo>
                    <a:pt x="116" y="27"/>
                  </a:lnTo>
                  <a:lnTo>
                    <a:pt x="106" y="33"/>
                  </a:lnTo>
                  <a:lnTo>
                    <a:pt x="99" y="38"/>
                  </a:lnTo>
                  <a:lnTo>
                    <a:pt x="89" y="44"/>
                  </a:lnTo>
                  <a:lnTo>
                    <a:pt x="81" y="50"/>
                  </a:lnTo>
                  <a:lnTo>
                    <a:pt x="66" y="65"/>
                  </a:lnTo>
                  <a:lnTo>
                    <a:pt x="51" y="80"/>
                  </a:lnTo>
                  <a:lnTo>
                    <a:pt x="45" y="88"/>
                  </a:lnTo>
                  <a:lnTo>
                    <a:pt x="40" y="97"/>
                  </a:lnTo>
                  <a:lnTo>
                    <a:pt x="32" y="105"/>
                  </a:lnTo>
                  <a:lnTo>
                    <a:pt x="26" y="115"/>
                  </a:lnTo>
                  <a:lnTo>
                    <a:pt x="23" y="124"/>
                  </a:lnTo>
                  <a:lnTo>
                    <a:pt x="17" y="136"/>
                  </a:lnTo>
                  <a:lnTo>
                    <a:pt x="15" y="145"/>
                  </a:lnTo>
                  <a:lnTo>
                    <a:pt x="11" y="155"/>
                  </a:lnTo>
                  <a:lnTo>
                    <a:pt x="9" y="166"/>
                  </a:lnTo>
                  <a:lnTo>
                    <a:pt x="5" y="176"/>
                  </a:lnTo>
                  <a:lnTo>
                    <a:pt x="4" y="185"/>
                  </a:lnTo>
                  <a:lnTo>
                    <a:pt x="2" y="197"/>
                  </a:lnTo>
                  <a:lnTo>
                    <a:pt x="0" y="210"/>
                  </a:lnTo>
                  <a:lnTo>
                    <a:pt x="0" y="219"/>
                  </a:lnTo>
                  <a:lnTo>
                    <a:pt x="0" y="231"/>
                  </a:lnTo>
                  <a:lnTo>
                    <a:pt x="2" y="242"/>
                  </a:lnTo>
                  <a:lnTo>
                    <a:pt x="4" y="254"/>
                  </a:lnTo>
                  <a:lnTo>
                    <a:pt x="5" y="265"/>
                  </a:lnTo>
                  <a:lnTo>
                    <a:pt x="9" y="275"/>
                  </a:lnTo>
                  <a:lnTo>
                    <a:pt x="11" y="284"/>
                  </a:lnTo>
                  <a:lnTo>
                    <a:pt x="15" y="296"/>
                  </a:lnTo>
                  <a:lnTo>
                    <a:pt x="17" y="305"/>
                  </a:lnTo>
                  <a:lnTo>
                    <a:pt x="23" y="317"/>
                  </a:lnTo>
                  <a:lnTo>
                    <a:pt x="26" y="324"/>
                  </a:lnTo>
                  <a:lnTo>
                    <a:pt x="32" y="334"/>
                  </a:lnTo>
                  <a:lnTo>
                    <a:pt x="40" y="341"/>
                  </a:lnTo>
                  <a:lnTo>
                    <a:pt x="45" y="351"/>
                  </a:lnTo>
                  <a:lnTo>
                    <a:pt x="51" y="359"/>
                  </a:lnTo>
                  <a:lnTo>
                    <a:pt x="66" y="376"/>
                  </a:lnTo>
                  <a:lnTo>
                    <a:pt x="81" y="389"/>
                  </a:lnTo>
                  <a:lnTo>
                    <a:pt x="89" y="397"/>
                  </a:lnTo>
                  <a:lnTo>
                    <a:pt x="99" y="402"/>
                  </a:lnTo>
                  <a:lnTo>
                    <a:pt x="106" y="408"/>
                  </a:lnTo>
                  <a:lnTo>
                    <a:pt x="116" y="414"/>
                  </a:lnTo>
                  <a:lnTo>
                    <a:pt x="125" y="418"/>
                  </a:lnTo>
                  <a:lnTo>
                    <a:pt x="135" y="422"/>
                  </a:lnTo>
                  <a:lnTo>
                    <a:pt x="146" y="427"/>
                  </a:lnTo>
                  <a:lnTo>
                    <a:pt x="156" y="431"/>
                  </a:lnTo>
                  <a:lnTo>
                    <a:pt x="165" y="433"/>
                  </a:lnTo>
                  <a:lnTo>
                    <a:pt x="177" y="435"/>
                  </a:lnTo>
                  <a:lnTo>
                    <a:pt x="188" y="439"/>
                  </a:lnTo>
                  <a:lnTo>
                    <a:pt x="197" y="439"/>
                  </a:lnTo>
                  <a:lnTo>
                    <a:pt x="209" y="439"/>
                  </a:lnTo>
                  <a:lnTo>
                    <a:pt x="220" y="439"/>
                  </a:lnTo>
                  <a:lnTo>
                    <a:pt x="232" y="439"/>
                  </a:lnTo>
                  <a:lnTo>
                    <a:pt x="243" y="439"/>
                  </a:lnTo>
                  <a:lnTo>
                    <a:pt x="253" y="439"/>
                  </a:lnTo>
                  <a:lnTo>
                    <a:pt x="264" y="435"/>
                  </a:lnTo>
                  <a:lnTo>
                    <a:pt x="275" y="433"/>
                  </a:lnTo>
                  <a:lnTo>
                    <a:pt x="285" y="431"/>
                  </a:lnTo>
                  <a:lnTo>
                    <a:pt x="294" y="427"/>
                  </a:lnTo>
                  <a:lnTo>
                    <a:pt x="306" y="422"/>
                  </a:lnTo>
                  <a:lnTo>
                    <a:pt x="315" y="418"/>
                  </a:lnTo>
                  <a:lnTo>
                    <a:pt x="325" y="414"/>
                  </a:lnTo>
                  <a:lnTo>
                    <a:pt x="334" y="408"/>
                  </a:lnTo>
                  <a:lnTo>
                    <a:pt x="342" y="402"/>
                  </a:lnTo>
                  <a:lnTo>
                    <a:pt x="350" y="397"/>
                  </a:lnTo>
                  <a:lnTo>
                    <a:pt x="359" y="389"/>
                  </a:lnTo>
                  <a:lnTo>
                    <a:pt x="374" y="376"/>
                  </a:lnTo>
                  <a:lnTo>
                    <a:pt x="390" y="359"/>
                  </a:lnTo>
                  <a:lnTo>
                    <a:pt x="395" y="351"/>
                  </a:lnTo>
                  <a:lnTo>
                    <a:pt x="401" y="341"/>
                  </a:lnTo>
                  <a:lnTo>
                    <a:pt x="407" y="334"/>
                  </a:lnTo>
                  <a:lnTo>
                    <a:pt x="412" y="324"/>
                  </a:lnTo>
                  <a:lnTo>
                    <a:pt x="416" y="317"/>
                  </a:lnTo>
                  <a:lnTo>
                    <a:pt x="422" y="305"/>
                  </a:lnTo>
                  <a:lnTo>
                    <a:pt x="426" y="296"/>
                  </a:lnTo>
                  <a:lnTo>
                    <a:pt x="429" y="284"/>
                  </a:lnTo>
                  <a:lnTo>
                    <a:pt x="431" y="275"/>
                  </a:lnTo>
                  <a:lnTo>
                    <a:pt x="435" y="265"/>
                  </a:lnTo>
                  <a:lnTo>
                    <a:pt x="437" y="254"/>
                  </a:lnTo>
                  <a:lnTo>
                    <a:pt x="439" y="242"/>
                  </a:lnTo>
                  <a:lnTo>
                    <a:pt x="439" y="231"/>
                  </a:lnTo>
                  <a:lnTo>
                    <a:pt x="439" y="219"/>
                  </a:lnTo>
                  <a:lnTo>
                    <a:pt x="439" y="210"/>
                  </a:lnTo>
                  <a:lnTo>
                    <a:pt x="439" y="197"/>
                  </a:lnTo>
                  <a:lnTo>
                    <a:pt x="437" y="185"/>
                  </a:lnTo>
                  <a:lnTo>
                    <a:pt x="435" y="176"/>
                  </a:lnTo>
                  <a:lnTo>
                    <a:pt x="431" y="166"/>
                  </a:lnTo>
                  <a:lnTo>
                    <a:pt x="429" y="155"/>
                  </a:lnTo>
                  <a:lnTo>
                    <a:pt x="426" y="145"/>
                  </a:lnTo>
                  <a:lnTo>
                    <a:pt x="422" y="136"/>
                  </a:lnTo>
                  <a:lnTo>
                    <a:pt x="416" y="124"/>
                  </a:lnTo>
                  <a:lnTo>
                    <a:pt x="412" y="115"/>
                  </a:lnTo>
                  <a:lnTo>
                    <a:pt x="407" y="105"/>
                  </a:lnTo>
                  <a:lnTo>
                    <a:pt x="401" y="97"/>
                  </a:lnTo>
                  <a:lnTo>
                    <a:pt x="395" y="88"/>
                  </a:lnTo>
                  <a:lnTo>
                    <a:pt x="390" y="80"/>
                  </a:lnTo>
                  <a:lnTo>
                    <a:pt x="374" y="65"/>
                  </a:lnTo>
                  <a:lnTo>
                    <a:pt x="359" y="50"/>
                  </a:lnTo>
                  <a:lnTo>
                    <a:pt x="350" y="44"/>
                  </a:lnTo>
                  <a:lnTo>
                    <a:pt x="342" y="38"/>
                  </a:lnTo>
                  <a:lnTo>
                    <a:pt x="334" y="33"/>
                  </a:lnTo>
                  <a:lnTo>
                    <a:pt x="325" y="27"/>
                  </a:lnTo>
                  <a:lnTo>
                    <a:pt x="315" y="23"/>
                  </a:lnTo>
                  <a:lnTo>
                    <a:pt x="306" y="17"/>
                  </a:lnTo>
                  <a:lnTo>
                    <a:pt x="294" y="14"/>
                  </a:lnTo>
                  <a:lnTo>
                    <a:pt x="285" y="10"/>
                  </a:lnTo>
                  <a:lnTo>
                    <a:pt x="275" y="6"/>
                  </a:lnTo>
                  <a:lnTo>
                    <a:pt x="264" y="6"/>
                  </a:lnTo>
                  <a:lnTo>
                    <a:pt x="253" y="4"/>
                  </a:lnTo>
                  <a:lnTo>
                    <a:pt x="243" y="2"/>
                  </a:lnTo>
                  <a:lnTo>
                    <a:pt x="232" y="0"/>
                  </a:lnTo>
                  <a:lnTo>
                    <a:pt x="220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7"/>
            <p:cNvSpPr>
              <a:spLocks noChangeAspect="1" noChangeShapeType="1"/>
            </p:cNvSpPr>
            <p:nvPr/>
          </p:nvSpPr>
          <p:spPr bwMode="auto">
            <a:xfrm>
              <a:off x="4787" y="4820"/>
              <a:ext cx="736" cy="44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8"/>
            <p:cNvSpPr>
              <a:spLocks noChangeAspect="1" noChangeShapeType="1"/>
            </p:cNvSpPr>
            <p:nvPr/>
          </p:nvSpPr>
          <p:spPr bwMode="auto">
            <a:xfrm flipV="1">
              <a:off x="4848" y="5397"/>
              <a:ext cx="616" cy="2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9"/>
            <p:cNvSpPr>
              <a:spLocks noChangeAspect="1" noChangeShapeType="1"/>
            </p:cNvSpPr>
            <p:nvPr/>
          </p:nvSpPr>
          <p:spPr bwMode="auto">
            <a:xfrm flipV="1">
              <a:off x="4848" y="5531"/>
              <a:ext cx="675" cy="61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0"/>
            <p:cNvSpPr>
              <a:spLocks noChangeAspect="1" noChangeShapeType="1"/>
            </p:cNvSpPr>
            <p:nvPr/>
          </p:nvSpPr>
          <p:spPr bwMode="auto">
            <a:xfrm>
              <a:off x="5875" y="5397"/>
              <a:ext cx="528" cy="2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1"/>
            <p:cNvSpPr>
              <a:spLocks noChangeAspect="1" noChangeShapeType="1"/>
            </p:cNvSpPr>
            <p:nvPr/>
          </p:nvSpPr>
          <p:spPr bwMode="auto">
            <a:xfrm flipV="1">
              <a:off x="6754" y="4820"/>
              <a:ext cx="691" cy="44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/>
            <p:cNvSpPr>
              <a:spLocks noChangeAspect="1" noChangeShapeType="1"/>
            </p:cNvSpPr>
            <p:nvPr/>
          </p:nvSpPr>
          <p:spPr bwMode="auto">
            <a:xfrm>
              <a:off x="6813" y="5397"/>
              <a:ext cx="573" cy="2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3"/>
            <p:cNvSpPr>
              <a:spLocks noChangeAspect="1" noChangeShapeType="1"/>
            </p:cNvSpPr>
            <p:nvPr/>
          </p:nvSpPr>
          <p:spPr bwMode="auto">
            <a:xfrm>
              <a:off x="6754" y="5531"/>
              <a:ext cx="691" cy="367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 noChangeAspect="1"/>
            </p:cNvSpPr>
            <p:nvPr/>
          </p:nvSpPr>
          <p:spPr bwMode="auto">
            <a:xfrm>
              <a:off x="7386" y="4497"/>
              <a:ext cx="410" cy="379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187" y="3"/>
                </a:cxn>
                <a:cxn ang="0">
                  <a:pos x="164" y="5"/>
                </a:cxn>
                <a:cxn ang="0">
                  <a:pos x="145" y="13"/>
                </a:cxn>
                <a:cxn ang="0">
                  <a:pos x="124" y="21"/>
                </a:cxn>
                <a:cxn ang="0">
                  <a:pos x="107" y="32"/>
                </a:cxn>
                <a:cxn ang="0">
                  <a:pos x="90" y="43"/>
                </a:cxn>
                <a:cxn ang="0">
                  <a:pos x="65" y="64"/>
                </a:cxn>
                <a:cxn ang="0">
                  <a:pos x="44" y="87"/>
                </a:cxn>
                <a:cxn ang="0">
                  <a:pos x="33" y="104"/>
                </a:cxn>
                <a:cxn ang="0">
                  <a:pos x="23" y="125"/>
                </a:cxn>
                <a:cxn ang="0">
                  <a:pos x="14" y="143"/>
                </a:cxn>
                <a:cxn ang="0">
                  <a:pos x="8" y="165"/>
                </a:cxn>
                <a:cxn ang="0">
                  <a:pos x="2" y="185"/>
                </a:cxn>
                <a:cxn ang="0">
                  <a:pos x="0" y="207"/>
                </a:cxn>
                <a:cxn ang="0">
                  <a:pos x="0" y="230"/>
                </a:cxn>
                <a:cxn ang="0">
                  <a:pos x="2" y="253"/>
                </a:cxn>
                <a:cxn ang="0">
                  <a:pos x="8" y="274"/>
                </a:cxn>
                <a:cxn ang="0">
                  <a:pos x="14" y="295"/>
                </a:cxn>
                <a:cxn ang="0">
                  <a:pos x="23" y="314"/>
                </a:cxn>
                <a:cxn ang="0">
                  <a:pos x="33" y="333"/>
                </a:cxn>
                <a:cxn ang="0">
                  <a:pos x="44" y="350"/>
                </a:cxn>
                <a:cxn ang="0">
                  <a:pos x="65" y="375"/>
                </a:cxn>
                <a:cxn ang="0">
                  <a:pos x="90" y="394"/>
                </a:cxn>
                <a:cxn ang="0">
                  <a:pos x="107" y="408"/>
                </a:cxn>
                <a:cxn ang="0">
                  <a:pos x="124" y="417"/>
                </a:cxn>
                <a:cxn ang="0">
                  <a:pos x="145" y="427"/>
                </a:cxn>
                <a:cxn ang="0">
                  <a:pos x="164" y="432"/>
                </a:cxn>
                <a:cxn ang="0">
                  <a:pos x="187" y="436"/>
                </a:cxn>
                <a:cxn ang="0">
                  <a:pos x="208" y="438"/>
                </a:cxn>
                <a:cxn ang="0">
                  <a:pos x="230" y="438"/>
                </a:cxn>
                <a:cxn ang="0">
                  <a:pos x="253" y="436"/>
                </a:cxn>
                <a:cxn ang="0">
                  <a:pos x="274" y="432"/>
                </a:cxn>
                <a:cxn ang="0">
                  <a:pos x="295" y="427"/>
                </a:cxn>
                <a:cxn ang="0">
                  <a:pos x="314" y="417"/>
                </a:cxn>
                <a:cxn ang="0">
                  <a:pos x="333" y="408"/>
                </a:cxn>
                <a:cxn ang="0">
                  <a:pos x="350" y="394"/>
                </a:cxn>
                <a:cxn ang="0">
                  <a:pos x="375" y="375"/>
                </a:cxn>
                <a:cxn ang="0">
                  <a:pos x="396" y="350"/>
                </a:cxn>
                <a:cxn ang="0">
                  <a:pos x="407" y="333"/>
                </a:cxn>
                <a:cxn ang="0">
                  <a:pos x="417" y="314"/>
                </a:cxn>
                <a:cxn ang="0">
                  <a:pos x="424" y="295"/>
                </a:cxn>
                <a:cxn ang="0">
                  <a:pos x="432" y="274"/>
                </a:cxn>
                <a:cxn ang="0">
                  <a:pos x="436" y="253"/>
                </a:cxn>
                <a:cxn ang="0">
                  <a:pos x="439" y="230"/>
                </a:cxn>
                <a:cxn ang="0">
                  <a:pos x="439" y="207"/>
                </a:cxn>
                <a:cxn ang="0">
                  <a:pos x="436" y="186"/>
                </a:cxn>
                <a:cxn ang="0">
                  <a:pos x="432" y="165"/>
                </a:cxn>
                <a:cxn ang="0">
                  <a:pos x="424" y="143"/>
                </a:cxn>
                <a:cxn ang="0">
                  <a:pos x="417" y="125"/>
                </a:cxn>
                <a:cxn ang="0">
                  <a:pos x="407" y="104"/>
                </a:cxn>
                <a:cxn ang="0">
                  <a:pos x="396" y="87"/>
                </a:cxn>
                <a:cxn ang="0">
                  <a:pos x="375" y="64"/>
                </a:cxn>
                <a:cxn ang="0">
                  <a:pos x="350" y="43"/>
                </a:cxn>
                <a:cxn ang="0">
                  <a:pos x="333" y="32"/>
                </a:cxn>
                <a:cxn ang="0">
                  <a:pos x="314" y="21"/>
                </a:cxn>
                <a:cxn ang="0">
                  <a:pos x="295" y="13"/>
                </a:cxn>
                <a:cxn ang="0">
                  <a:pos x="274" y="5"/>
                </a:cxn>
                <a:cxn ang="0">
                  <a:pos x="253" y="3"/>
                </a:cxn>
                <a:cxn ang="0">
                  <a:pos x="230" y="0"/>
                </a:cxn>
              </a:cxnLst>
              <a:rect l="0" t="0" r="r" b="b"/>
              <a:pathLst>
                <a:path w="439" h="438">
                  <a:moveTo>
                    <a:pt x="221" y="0"/>
                  </a:moveTo>
                  <a:lnTo>
                    <a:pt x="208" y="0"/>
                  </a:lnTo>
                  <a:lnTo>
                    <a:pt x="196" y="2"/>
                  </a:lnTo>
                  <a:lnTo>
                    <a:pt x="187" y="3"/>
                  </a:lnTo>
                  <a:lnTo>
                    <a:pt x="175" y="3"/>
                  </a:lnTo>
                  <a:lnTo>
                    <a:pt x="164" y="5"/>
                  </a:lnTo>
                  <a:lnTo>
                    <a:pt x="154" y="9"/>
                  </a:lnTo>
                  <a:lnTo>
                    <a:pt x="145" y="13"/>
                  </a:lnTo>
                  <a:lnTo>
                    <a:pt x="135" y="17"/>
                  </a:lnTo>
                  <a:lnTo>
                    <a:pt x="124" y="21"/>
                  </a:lnTo>
                  <a:lnTo>
                    <a:pt x="114" y="26"/>
                  </a:lnTo>
                  <a:lnTo>
                    <a:pt x="107" y="32"/>
                  </a:lnTo>
                  <a:lnTo>
                    <a:pt x="97" y="36"/>
                  </a:lnTo>
                  <a:lnTo>
                    <a:pt x="90" y="43"/>
                  </a:lnTo>
                  <a:lnTo>
                    <a:pt x="80" y="49"/>
                  </a:lnTo>
                  <a:lnTo>
                    <a:pt x="65" y="64"/>
                  </a:lnTo>
                  <a:lnTo>
                    <a:pt x="50" y="80"/>
                  </a:lnTo>
                  <a:lnTo>
                    <a:pt x="44" y="87"/>
                  </a:lnTo>
                  <a:lnTo>
                    <a:pt x="38" y="97"/>
                  </a:lnTo>
                  <a:lnTo>
                    <a:pt x="33" y="104"/>
                  </a:lnTo>
                  <a:lnTo>
                    <a:pt x="27" y="114"/>
                  </a:lnTo>
                  <a:lnTo>
                    <a:pt x="23" y="125"/>
                  </a:lnTo>
                  <a:lnTo>
                    <a:pt x="17" y="135"/>
                  </a:lnTo>
                  <a:lnTo>
                    <a:pt x="14" y="143"/>
                  </a:lnTo>
                  <a:lnTo>
                    <a:pt x="10" y="154"/>
                  </a:lnTo>
                  <a:lnTo>
                    <a:pt x="8" y="165"/>
                  </a:lnTo>
                  <a:lnTo>
                    <a:pt x="6" y="175"/>
                  </a:lnTo>
                  <a:lnTo>
                    <a:pt x="2" y="185"/>
                  </a:lnTo>
                  <a:lnTo>
                    <a:pt x="0" y="198"/>
                  </a:lnTo>
                  <a:lnTo>
                    <a:pt x="0" y="207"/>
                  </a:lnTo>
                  <a:lnTo>
                    <a:pt x="0" y="219"/>
                  </a:lnTo>
                  <a:lnTo>
                    <a:pt x="0" y="230"/>
                  </a:lnTo>
                  <a:lnTo>
                    <a:pt x="2" y="242"/>
                  </a:lnTo>
                  <a:lnTo>
                    <a:pt x="2" y="253"/>
                  </a:lnTo>
                  <a:lnTo>
                    <a:pt x="6" y="265"/>
                  </a:lnTo>
                  <a:lnTo>
                    <a:pt x="8" y="274"/>
                  </a:lnTo>
                  <a:lnTo>
                    <a:pt x="10" y="284"/>
                  </a:lnTo>
                  <a:lnTo>
                    <a:pt x="14" y="295"/>
                  </a:lnTo>
                  <a:lnTo>
                    <a:pt x="17" y="305"/>
                  </a:lnTo>
                  <a:lnTo>
                    <a:pt x="23" y="314"/>
                  </a:lnTo>
                  <a:lnTo>
                    <a:pt x="27" y="324"/>
                  </a:lnTo>
                  <a:lnTo>
                    <a:pt x="33" y="333"/>
                  </a:lnTo>
                  <a:lnTo>
                    <a:pt x="38" y="343"/>
                  </a:lnTo>
                  <a:lnTo>
                    <a:pt x="44" y="350"/>
                  </a:lnTo>
                  <a:lnTo>
                    <a:pt x="50" y="360"/>
                  </a:lnTo>
                  <a:lnTo>
                    <a:pt x="65" y="375"/>
                  </a:lnTo>
                  <a:lnTo>
                    <a:pt x="80" y="389"/>
                  </a:lnTo>
                  <a:lnTo>
                    <a:pt x="90" y="394"/>
                  </a:lnTo>
                  <a:lnTo>
                    <a:pt x="97" y="402"/>
                  </a:lnTo>
                  <a:lnTo>
                    <a:pt x="107" y="408"/>
                  </a:lnTo>
                  <a:lnTo>
                    <a:pt x="114" y="411"/>
                  </a:lnTo>
                  <a:lnTo>
                    <a:pt x="124" y="417"/>
                  </a:lnTo>
                  <a:lnTo>
                    <a:pt x="135" y="421"/>
                  </a:lnTo>
                  <a:lnTo>
                    <a:pt x="145" y="427"/>
                  </a:lnTo>
                  <a:lnTo>
                    <a:pt x="154" y="429"/>
                  </a:lnTo>
                  <a:lnTo>
                    <a:pt x="164" y="432"/>
                  </a:lnTo>
                  <a:lnTo>
                    <a:pt x="175" y="434"/>
                  </a:lnTo>
                  <a:lnTo>
                    <a:pt x="187" y="436"/>
                  </a:lnTo>
                  <a:lnTo>
                    <a:pt x="196" y="436"/>
                  </a:lnTo>
                  <a:lnTo>
                    <a:pt x="208" y="438"/>
                  </a:lnTo>
                  <a:lnTo>
                    <a:pt x="221" y="438"/>
                  </a:lnTo>
                  <a:lnTo>
                    <a:pt x="230" y="438"/>
                  </a:lnTo>
                  <a:lnTo>
                    <a:pt x="242" y="436"/>
                  </a:lnTo>
                  <a:lnTo>
                    <a:pt x="253" y="436"/>
                  </a:lnTo>
                  <a:lnTo>
                    <a:pt x="263" y="434"/>
                  </a:lnTo>
                  <a:lnTo>
                    <a:pt x="274" y="432"/>
                  </a:lnTo>
                  <a:lnTo>
                    <a:pt x="285" y="429"/>
                  </a:lnTo>
                  <a:lnTo>
                    <a:pt x="295" y="427"/>
                  </a:lnTo>
                  <a:lnTo>
                    <a:pt x="304" y="421"/>
                  </a:lnTo>
                  <a:lnTo>
                    <a:pt x="314" y="417"/>
                  </a:lnTo>
                  <a:lnTo>
                    <a:pt x="325" y="411"/>
                  </a:lnTo>
                  <a:lnTo>
                    <a:pt x="333" y="408"/>
                  </a:lnTo>
                  <a:lnTo>
                    <a:pt x="343" y="402"/>
                  </a:lnTo>
                  <a:lnTo>
                    <a:pt x="350" y="394"/>
                  </a:lnTo>
                  <a:lnTo>
                    <a:pt x="358" y="389"/>
                  </a:lnTo>
                  <a:lnTo>
                    <a:pt x="375" y="375"/>
                  </a:lnTo>
                  <a:lnTo>
                    <a:pt x="388" y="360"/>
                  </a:lnTo>
                  <a:lnTo>
                    <a:pt x="396" y="350"/>
                  </a:lnTo>
                  <a:lnTo>
                    <a:pt x="401" y="343"/>
                  </a:lnTo>
                  <a:lnTo>
                    <a:pt x="407" y="333"/>
                  </a:lnTo>
                  <a:lnTo>
                    <a:pt x="413" y="324"/>
                  </a:lnTo>
                  <a:lnTo>
                    <a:pt x="417" y="314"/>
                  </a:lnTo>
                  <a:lnTo>
                    <a:pt x="422" y="305"/>
                  </a:lnTo>
                  <a:lnTo>
                    <a:pt x="424" y="295"/>
                  </a:lnTo>
                  <a:lnTo>
                    <a:pt x="430" y="284"/>
                  </a:lnTo>
                  <a:lnTo>
                    <a:pt x="432" y="274"/>
                  </a:lnTo>
                  <a:lnTo>
                    <a:pt x="434" y="265"/>
                  </a:lnTo>
                  <a:lnTo>
                    <a:pt x="436" y="253"/>
                  </a:lnTo>
                  <a:lnTo>
                    <a:pt x="438" y="242"/>
                  </a:lnTo>
                  <a:lnTo>
                    <a:pt x="439" y="230"/>
                  </a:lnTo>
                  <a:lnTo>
                    <a:pt x="439" y="219"/>
                  </a:lnTo>
                  <a:lnTo>
                    <a:pt x="439" y="207"/>
                  </a:lnTo>
                  <a:lnTo>
                    <a:pt x="438" y="198"/>
                  </a:lnTo>
                  <a:lnTo>
                    <a:pt x="436" y="186"/>
                  </a:lnTo>
                  <a:lnTo>
                    <a:pt x="434" y="175"/>
                  </a:lnTo>
                  <a:lnTo>
                    <a:pt x="432" y="165"/>
                  </a:lnTo>
                  <a:lnTo>
                    <a:pt x="430" y="154"/>
                  </a:lnTo>
                  <a:lnTo>
                    <a:pt x="424" y="143"/>
                  </a:lnTo>
                  <a:lnTo>
                    <a:pt x="422" y="135"/>
                  </a:lnTo>
                  <a:lnTo>
                    <a:pt x="417" y="125"/>
                  </a:lnTo>
                  <a:lnTo>
                    <a:pt x="413" y="114"/>
                  </a:lnTo>
                  <a:lnTo>
                    <a:pt x="407" y="104"/>
                  </a:lnTo>
                  <a:lnTo>
                    <a:pt x="401" y="97"/>
                  </a:lnTo>
                  <a:lnTo>
                    <a:pt x="396" y="87"/>
                  </a:lnTo>
                  <a:lnTo>
                    <a:pt x="388" y="80"/>
                  </a:lnTo>
                  <a:lnTo>
                    <a:pt x="375" y="64"/>
                  </a:lnTo>
                  <a:lnTo>
                    <a:pt x="358" y="49"/>
                  </a:lnTo>
                  <a:lnTo>
                    <a:pt x="350" y="43"/>
                  </a:lnTo>
                  <a:lnTo>
                    <a:pt x="343" y="36"/>
                  </a:lnTo>
                  <a:lnTo>
                    <a:pt x="333" y="32"/>
                  </a:lnTo>
                  <a:lnTo>
                    <a:pt x="325" y="26"/>
                  </a:lnTo>
                  <a:lnTo>
                    <a:pt x="314" y="21"/>
                  </a:lnTo>
                  <a:lnTo>
                    <a:pt x="304" y="17"/>
                  </a:lnTo>
                  <a:lnTo>
                    <a:pt x="295" y="13"/>
                  </a:lnTo>
                  <a:lnTo>
                    <a:pt x="285" y="9"/>
                  </a:lnTo>
                  <a:lnTo>
                    <a:pt x="274" y="5"/>
                  </a:lnTo>
                  <a:lnTo>
                    <a:pt x="263" y="3"/>
                  </a:lnTo>
                  <a:lnTo>
                    <a:pt x="253" y="3"/>
                  </a:lnTo>
                  <a:lnTo>
                    <a:pt x="242" y="2"/>
                  </a:lnTo>
                  <a:lnTo>
                    <a:pt x="230" y="0"/>
                  </a:lnTo>
                  <a:lnTo>
                    <a:pt x="221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 noChangeAspect="1"/>
            </p:cNvSpPr>
            <p:nvPr/>
          </p:nvSpPr>
          <p:spPr bwMode="auto">
            <a:xfrm>
              <a:off x="7386" y="5209"/>
              <a:ext cx="410" cy="381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187" y="2"/>
                </a:cxn>
                <a:cxn ang="0">
                  <a:pos x="164" y="6"/>
                </a:cxn>
                <a:cxn ang="0">
                  <a:pos x="145" y="12"/>
                </a:cxn>
                <a:cxn ang="0">
                  <a:pos x="124" y="21"/>
                </a:cxn>
                <a:cxn ang="0">
                  <a:pos x="107" y="31"/>
                </a:cxn>
                <a:cxn ang="0">
                  <a:pos x="90" y="44"/>
                </a:cxn>
                <a:cxn ang="0">
                  <a:pos x="65" y="63"/>
                </a:cxn>
                <a:cxn ang="0">
                  <a:pos x="44" y="88"/>
                </a:cxn>
                <a:cxn ang="0">
                  <a:pos x="33" y="105"/>
                </a:cxn>
                <a:cxn ang="0">
                  <a:pos x="23" y="124"/>
                </a:cxn>
                <a:cxn ang="0">
                  <a:pos x="14" y="143"/>
                </a:cxn>
                <a:cxn ang="0">
                  <a:pos x="8" y="164"/>
                </a:cxn>
                <a:cxn ang="0">
                  <a:pos x="2" y="185"/>
                </a:cxn>
                <a:cxn ang="0">
                  <a:pos x="0" y="208"/>
                </a:cxn>
                <a:cxn ang="0">
                  <a:pos x="0" y="231"/>
                </a:cxn>
                <a:cxn ang="0">
                  <a:pos x="2" y="252"/>
                </a:cxn>
                <a:cxn ang="0">
                  <a:pos x="8" y="273"/>
                </a:cxn>
                <a:cxn ang="0">
                  <a:pos x="14" y="296"/>
                </a:cxn>
                <a:cxn ang="0">
                  <a:pos x="23" y="315"/>
                </a:cxn>
                <a:cxn ang="0">
                  <a:pos x="33" y="332"/>
                </a:cxn>
                <a:cxn ang="0">
                  <a:pos x="44" y="351"/>
                </a:cxn>
                <a:cxn ang="0">
                  <a:pos x="65" y="374"/>
                </a:cxn>
                <a:cxn ang="0">
                  <a:pos x="90" y="395"/>
                </a:cxn>
                <a:cxn ang="0">
                  <a:pos x="107" y="406"/>
                </a:cxn>
                <a:cxn ang="0">
                  <a:pos x="124" y="418"/>
                </a:cxn>
                <a:cxn ang="0">
                  <a:pos x="145" y="425"/>
                </a:cxn>
                <a:cxn ang="0">
                  <a:pos x="164" y="431"/>
                </a:cxn>
                <a:cxn ang="0">
                  <a:pos x="187" y="437"/>
                </a:cxn>
                <a:cxn ang="0">
                  <a:pos x="208" y="437"/>
                </a:cxn>
                <a:cxn ang="0">
                  <a:pos x="230" y="437"/>
                </a:cxn>
                <a:cxn ang="0">
                  <a:pos x="253" y="437"/>
                </a:cxn>
                <a:cxn ang="0">
                  <a:pos x="274" y="431"/>
                </a:cxn>
                <a:cxn ang="0">
                  <a:pos x="295" y="425"/>
                </a:cxn>
                <a:cxn ang="0">
                  <a:pos x="314" y="418"/>
                </a:cxn>
                <a:cxn ang="0">
                  <a:pos x="333" y="406"/>
                </a:cxn>
                <a:cxn ang="0">
                  <a:pos x="350" y="395"/>
                </a:cxn>
                <a:cxn ang="0">
                  <a:pos x="375" y="374"/>
                </a:cxn>
                <a:cxn ang="0">
                  <a:pos x="396" y="351"/>
                </a:cxn>
                <a:cxn ang="0">
                  <a:pos x="407" y="332"/>
                </a:cxn>
                <a:cxn ang="0">
                  <a:pos x="417" y="315"/>
                </a:cxn>
                <a:cxn ang="0">
                  <a:pos x="424" y="296"/>
                </a:cxn>
                <a:cxn ang="0">
                  <a:pos x="432" y="273"/>
                </a:cxn>
                <a:cxn ang="0">
                  <a:pos x="436" y="252"/>
                </a:cxn>
                <a:cxn ang="0">
                  <a:pos x="439" y="231"/>
                </a:cxn>
                <a:cxn ang="0">
                  <a:pos x="439" y="208"/>
                </a:cxn>
                <a:cxn ang="0">
                  <a:pos x="436" y="185"/>
                </a:cxn>
                <a:cxn ang="0">
                  <a:pos x="432" y="164"/>
                </a:cxn>
                <a:cxn ang="0">
                  <a:pos x="424" y="143"/>
                </a:cxn>
                <a:cxn ang="0">
                  <a:pos x="417" y="124"/>
                </a:cxn>
                <a:cxn ang="0">
                  <a:pos x="407" y="105"/>
                </a:cxn>
                <a:cxn ang="0">
                  <a:pos x="396" y="88"/>
                </a:cxn>
                <a:cxn ang="0">
                  <a:pos x="375" y="63"/>
                </a:cxn>
                <a:cxn ang="0">
                  <a:pos x="350" y="44"/>
                </a:cxn>
                <a:cxn ang="0">
                  <a:pos x="333" y="31"/>
                </a:cxn>
                <a:cxn ang="0">
                  <a:pos x="314" y="21"/>
                </a:cxn>
                <a:cxn ang="0">
                  <a:pos x="295" y="12"/>
                </a:cxn>
                <a:cxn ang="0">
                  <a:pos x="274" y="6"/>
                </a:cxn>
                <a:cxn ang="0">
                  <a:pos x="253" y="2"/>
                </a:cxn>
                <a:cxn ang="0">
                  <a:pos x="230" y="0"/>
                </a:cxn>
              </a:cxnLst>
              <a:rect l="0" t="0" r="r" b="b"/>
              <a:pathLst>
                <a:path w="439" h="439">
                  <a:moveTo>
                    <a:pt x="221" y="0"/>
                  </a:moveTo>
                  <a:lnTo>
                    <a:pt x="208" y="0"/>
                  </a:lnTo>
                  <a:lnTo>
                    <a:pt x="196" y="0"/>
                  </a:lnTo>
                  <a:lnTo>
                    <a:pt x="187" y="2"/>
                  </a:lnTo>
                  <a:lnTo>
                    <a:pt x="175" y="4"/>
                  </a:lnTo>
                  <a:lnTo>
                    <a:pt x="164" y="6"/>
                  </a:lnTo>
                  <a:lnTo>
                    <a:pt x="154" y="10"/>
                  </a:lnTo>
                  <a:lnTo>
                    <a:pt x="145" y="12"/>
                  </a:lnTo>
                  <a:lnTo>
                    <a:pt x="135" y="17"/>
                  </a:lnTo>
                  <a:lnTo>
                    <a:pt x="124" y="21"/>
                  </a:lnTo>
                  <a:lnTo>
                    <a:pt x="114" y="27"/>
                  </a:lnTo>
                  <a:lnTo>
                    <a:pt x="107" y="31"/>
                  </a:lnTo>
                  <a:lnTo>
                    <a:pt x="97" y="36"/>
                  </a:lnTo>
                  <a:lnTo>
                    <a:pt x="90" y="44"/>
                  </a:lnTo>
                  <a:lnTo>
                    <a:pt x="80" y="50"/>
                  </a:lnTo>
                  <a:lnTo>
                    <a:pt x="65" y="63"/>
                  </a:lnTo>
                  <a:lnTo>
                    <a:pt x="50" y="78"/>
                  </a:lnTo>
                  <a:lnTo>
                    <a:pt x="44" y="88"/>
                  </a:lnTo>
                  <a:lnTo>
                    <a:pt x="38" y="95"/>
                  </a:lnTo>
                  <a:lnTo>
                    <a:pt x="33" y="105"/>
                  </a:lnTo>
                  <a:lnTo>
                    <a:pt x="27" y="115"/>
                  </a:lnTo>
                  <a:lnTo>
                    <a:pt x="23" y="124"/>
                  </a:lnTo>
                  <a:lnTo>
                    <a:pt x="17" y="134"/>
                  </a:lnTo>
                  <a:lnTo>
                    <a:pt x="14" y="143"/>
                  </a:lnTo>
                  <a:lnTo>
                    <a:pt x="10" y="153"/>
                  </a:lnTo>
                  <a:lnTo>
                    <a:pt x="8" y="164"/>
                  </a:lnTo>
                  <a:lnTo>
                    <a:pt x="6" y="176"/>
                  </a:lnTo>
                  <a:lnTo>
                    <a:pt x="2" y="185"/>
                  </a:lnTo>
                  <a:lnTo>
                    <a:pt x="0" y="196"/>
                  </a:lnTo>
                  <a:lnTo>
                    <a:pt x="0" y="208"/>
                  </a:lnTo>
                  <a:lnTo>
                    <a:pt x="0" y="219"/>
                  </a:lnTo>
                  <a:lnTo>
                    <a:pt x="0" y="231"/>
                  </a:lnTo>
                  <a:lnTo>
                    <a:pt x="2" y="240"/>
                  </a:lnTo>
                  <a:lnTo>
                    <a:pt x="2" y="252"/>
                  </a:lnTo>
                  <a:lnTo>
                    <a:pt x="6" y="263"/>
                  </a:lnTo>
                  <a:lnTo>
                    <a:pt x="8" y="273"/>
                  </a:lnTo>
                  <a:lnTo>
                    <a:pt x="10" y="284"/>
                  </a:lnTo>
                  <a:lnTo>
                    <a:pt x="14" y="296"/>
                  </a:lnTo>
                  <a:lnTo>
                    <a:pt x="17" y="305"/>
                  </a:lnTo>
                  <a:lnTo>
                    <a:pt x="23" y="315"/>
                  </a:lnTo>
                  <a:lnTo>
                    <a:pt x="27" y="322"/>
                  </a:lnTo>
                  <a:lnTo>
                    <a:pt x="33" y="332"/>
                  </a:lnTo>
                  <a:lnTo>
                    <a:pt x="38" y="341"/>
                  </a:lnTo>
                  <a:lnTo>
                    <a:pt x="44" y="351"/>
                  </a:lnTo>
                  <a:lnTo>
                    <a:pt x="50" y="359"/>
                  </a:lnTo>
                  <a:lnTo>
                    <a:pt x="65" y="374"/>
                  </a:lnTo>
                  <a:lnTo>
                    <a:pt x="80" y="387"/>
                  </a:lnTo>
                  <a:lnTo>
                    <a:pt x="90" y="395"/>
                  </a:lnTo>
                  <a:lnTo>
                    <a:pt x="97" y="400"/>
                  </a:lnTo>
                  <a:lnTo>
                    <a:pt x="107" y="406"/>
                  </a:lnTo>
                  <a:lnTo>
                    <a:pt x="114" y="412"/>
                  </a:lnTo>
                  <a:lnTo>
                    <a:pt x="124" y="418"/>
                  </a:lnTo>
                  <a:lnTo>
                    <a:pt x="135" y="420"/>
                  </a:lnTo>
                  <a:lnTo>
                    <a:pt x="145" y="425"/>
                  </a:lnTo>
                  <a:lnTo>
                    <a:pt x="154" y="429"/>
                  </a:lnTo>
                  <a:lnTo>
                    <a:pt x="164" y="431"/>
                  </a:lnTo>
                  <a:lnTo>
                    <a:pt x="175" y="435"/>
                  </a:lnTo>
                  <a:lnTo>
                    <a:pt x="187" y="437"/>
                  </a:lnTo>
                  <a:lnTo>
                    <a:pt x="196" y="437"/>
                  </a:lnTo>
                  <a:lnTo>
                    <a:pt x="208" y="437"/>
                  </a:lnTo>
                  <a:lnTo>
                    <a:pt x="221" y="439"/>
                  </a:lnTo>
                  <a:lnTo>
                    <a:pt x="230" y="437"/>
                  </a:lnTo>
                  <a:lnTo>
                    <a:pt x="242" y="437"/>
                  </a:lnTo>
                  <a:lnTo>
                    <a:pt x="253" y="437"/>
                  </a:lnTo>
                  <a:lnTo>
                    <a:pt x="263" y="435"/>
                  </a:lnTo>
                  <a:lnTo>
                    <a:pt x="274" y="431"/>
                  </a:lnTo>
                  <a:lnTo>
                    <a:pt x="285" y="429"/>
                  </a:lnTo>
                  <a:lnTo>
                    <a:pt x="295" y="425"/>
                  </a:lnTo>
                  <a:lnTo>
                    <a:pt x="304" y="420"/>
                  </a:lnTo>
                  <a:lnTo>
                    <a:pt x="314" y="418"/>
                  </a:lnTo>
                  <a:lnTo>
                    <a:pt x="325" y="412"/>
                  </a:lnTo>
                  <a:lnTo>
                    <a:pt x="333" y="406"/>
                  </a:lnTo>
                  <a:lnTo>
                    <a:pt x="343" y="400"/>
                  </a:lnTo>
                  <a:lnTo>
                    <a:pt x="350" y="395"/>
                  </a:lnTo>
                  <a:lnTo>
                    <a:pt x="358" y="387"/>
                  </a:lnTo>
                  <a:lnTo>
                    <a:pt x="375" y="374"/>
                  </a:lnTo>
                  <a:lnTo>
                    <a:pt x="388" y="359"/>
                  </a:lnTo>
                  <a:lnTo>
                    <a:pt x="396" y="351"/>
                  </a:lnTo>
                  <a:lnTo>
                    <a:pt x="401" y="341"/>
                  </a:lnTo>
                  <a:lnTo>
                    <a:pt x="407" y="332"/>
                  </a:lnTo>
                  <a:lnTo>
                    <a:pt x="413" y="322"/>
                  </a:lnTo>
                  <a:lnTo>
                    <a:pt x="417" y="315"/>
                  </a:lnTo>
                  <a:lnTo>
                    <a:pt x="422" y="305"/>
                  </a:lnTo>
                  <a:lnTo>
                    <a:pt x="424" y="296"/>
                  </a:lnTo>
                  <a:lnTo>
                    <a:pt x="430" y="284"/>
                  </a:lnTo>
                  <a:lnTo>
                    <a:pt x="432" y="273"/>
                  </a:lnTo>
                  <a:lnTo>
                    <a:pt x="434" y="263"/>
                  </a:lnTo>
                  <a:lnTo>
                    <a:pt x="436" y="252"/>
                  </a:lnTo>
                  <a:lnTo>
                    <a:pt x="438" y="240"/>
                  </a:lnTo>
                  <a:lnTo>
                    <a:pt x="439" y="231"/>
                  </a:lnTo>
                  <a:lnTo>
                    <a:pt x="439" y="219"/>
                  </a:lnTo>
                  <a:lnTo>
                    <a:pt x="439" y="208"/>
                  </a:lnTo>
                  <a:lnTo>
                    <a:pt x="438" y="196"/>
                  </a:lnTo>
                  <a:lnTo>
                    <a:pt x="436" y="185"/>
                  </a:lnTo>
                  <a:lnTo>
                    <a:pt x="434" y="176"/>
                  </a:lnTo>
                  <a:lnTo>
                    <a:pt x="432" y="164"/>
                  </a:lnTo>
                  <a:lnTo>
                    <a:pt x="430" y="153"/>
                  </a:lnTo>
                  <a:lnTo>
                    <a:pt x="424" y="143"/>
                  </a:lnTo>
                  <a:lnTo>
                    <a:pt x="422" y="134"/>
                  </a:lnTo>
                  <a:lnTo>
                    <a:pt x="417" y="124"/>
                  </a:lnTo>
                  <a:lnTo>
                    <a:pt x="413" y="115"/>
                  </a:lnTo>
                  <a:lnTo>
                    <a:pt x="407" y="105"/>
                  </a:lnTo>
                  <a:lnTo>
                    <a:pt x="401" y="95"/>
                  </a:lnTo>
                  <a:lnTo>
                    <a:pt x="396" y="88"/>
                  </a:lnTo>
                  <a:lnTo>
                    <a:pt x="388" y="78"/>
                  </a:lnTo>
                  <a:lnTo>
                    <a:pt x="375" y="63"/>
                  </a:lnTo>
                  <a:lnTo>
                    <a:pt x="358" y="50"/>
                  </a:lnTo>
                  <a:lnTo>
                    <a:pt x="350" y="44"/>
                  </a:lnTo>
                  <a:lnTo>
                    <a:pt x="343" y="36"/>
                  </a:lnTo>
                  <a:lnTo>
                    <a:pt x="333" y="31"/>
                  </a:lnTo>
                  <a:lnTo>
                    <a:pt x="325" y="27"/>
                  </a:lnTo>
                  <a:lnTo>
                    <a:pt x="314" y="21"/>
                  </a:lnTo>
                  <a:lnTo>
                    <a:pt x="304" y="17"/>
                  </a:lnTo>
                  <a:lnTo>
                    <a:pt x="295" y="12"/>
                  </a:lnTo>
                  <a:lnTo>
                    <a:pt x="285" y="10"/>
                  </a:lnTo>
                  <a:lnTo>
                    <a:pt x="274" y="6"/>
                  </a:lnTo>
                  <a:lnTo>
                    <a:pt x="263" y="4"/>
                  </a:lnTo>
                  <a:lnTo>
                    <a:pt x="253" y="2"/>
                  </a:lnTo>
                  <a:lnTo>
                    <a:pt x="242" y="0"/>
                  </a:lnTo>
                  <a:lnTo>
                    <a:pt x="230" y="0"/>
                  </a:lnTo>
                  <a:lnTo>
                    <a:pt x="221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 noChangeAspect="1"/>
            </p:cNvSpPr>
            <p:nvPr/>
          </p:nvSpPr>
          <p:spPr bwMode="auto">
            <a:xfrm>
              <a:off x="7386" y="5843"/>
              <a:ext cx="410" cy="380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187" y="4"/>
                </a:cxn>
                <a:cxn ang="0">
                  <a:pos x="164" y="8"/>
                </a:cxn>
                <a:cxn ang="0">
                  <a:pos x="145" y="15"/>
                </a:cxn>
                <a:cxn ang="0">
                  <a:pos x="124" y="23"/>
                </a:cxn>
                <a:cxn ang="0">
                  <a:pos x="107" y="33"/>
                </a:cxn>
                <a:cxn ang="0">
                  <a:pos x="90" y="44"/>
                </a:cxn>
                <a:cxn ang="0">
                  <a:pos x="65" y="65"/>
                </a:cxn>
                <a:cxn ang="0">
                  <a:pos x="44" y="90"/>
                </a:cxn>
                <a:cxn ang="0">
                  <a:pos x="33" y="105"/>
                </a:cxn>
                <a:cxn ang="0">
                  <a:pos x="23" y="124"/>
                </a:cxn>
                <a:cxn ang="0">
                  <a:pos x="14" y="145"/>
                </a:cxn>
                <a:cxn ang="0">
                  <a:pos x="8" y="164"/>
                </a:cxn>
                <a:cxn ang="0">
                  <a:pos x="2" y="187"/>
                </a:cxn>
                <a:cxn ang="0">
                  <a:pos x="0" y="210"/>
                </a:cxn>
                <a:cxn ang="0">
                  <a:pos x="0" y="231"/>
                </a:cxn>
                <a:cxn ang="0">
                  <a:pos x="2" y="254"/>
                </a:cxn>
                <a:cxn ang="0">
                  <a:pos x="8" y="275"/>
                </a:cxn>
                <a:cxn ang="0">
                  <a:pos x="14" y="296"/>
                </a:cxn>
                <a:cxn ang="0">
                  <a:pos x="23" y="317"/>
                </a:cxn>
                <a:cxn ang="0">
                  <a:pos x="33" y="334"/>
                </a:cxn>
                <a:cxn ang="0">
                  <a:pos x="44" y="351"/>
                </a:cxn>
                <a:cxn ang="0">
                  <a:pos x="65" y="376"/>
                </a:cxn>
                <a:cxn ang="0">
                  <a:pos x="90" y="397"/>
                </a:cxn>
                <a:cxn ang="0">
                  <a:pos x="107" y="408"/>
                </a:cxn>
                <a:cxn ang="0">
                  <a:pos x="124" y="418"/>
                </a:cxn>
                <a:cxn ang="0">
                  <a:pos x="145" y="425"/>
                </a:cxn>
                <a:cxn ang="0">
                  <a:pos x="164" y="433"/>
                </a:cxn>
                <a:cxn ang="0">
                  <a:pos x="187" y="437"/>
                </a:cxn>
                <a:cxn ang="0">
                  <a:pos x="208" y="441"/>
                </a:cxn>
                <a:cxn ang="0">
                  <a:pos x="230" y="441"/>
                </a:cxn>
                <a:cxn ang="0">
                  <a:pos x="253" y="437"/>
                </a:cxn>
                <a:cxn ang="0">
                  <a:pos x="274" y="433"/>
                </a:cxn>
                <a:cxn ang="0">
                  <a:pos x="295" y="425"/>
                </a:cxn>
                <a:cxn ang="0">
                  <a:pos x="314" y="418"/>
                </a:cxn>
                <a:cxn ang="0">
                  <a:pos x="333" y="408"/>
                </a:cxn>
                <a:cxn ang="0">
                  <a:pos x="350" y="397"/>
                </a:cxn>
                <a:cxn ang="0">
                  <a:pos x="375" y="376"/>
                </a:cxn>
                <a:cxn ang="0">
                  <a:pos x="396" y="351"/>
                </a:cxn>
                <a:cxn ang="0">
                  <a:pos x="407" y="334"/>
                </a:cxn>
                <a:cxn ang="0">
                  <a:pos x="417" y="317"/>
                </a:cxn>
                <a:cxn ang="0">
                  <a:pos x="424" y="296"/>
                </a:cxn>
                <a:cxn ang="0">
                  <a:pos x="432" y="275"/>
                </a:cxn>
                <a:cxn ang="0">
                  <a:pos x="436" y="254"/>
                </a:cxn>
                <a:cxn ang="0">
                  <a:pos x="439" y="231"/>
                </a:cxn>
                <a:cxn ang="0">
                  <a:pos x="439" y="210"/>
                </a:cxn>
                <a:cxn ang="0">
                  <a:pos x="436" y="187"/>
                </a:cxn>
                <a:cxn ang="0">
                  <a:pos x="432" y="164"/>
                </a:cxn>
                <a:cxn ang="0">
                  <a:pos x="424" y="145"/>
                </a:cxn>
                <a:cxn ang="0">
                  <a:pos x="417" y="124"/>
                </a:cxn>
                <a:cxn ang="0">
                  <a:pos x="407" y="105"/>
                </a:cxn>
                <a:cxn ang="0">
                  <a:pos x="396" y="90"/>
                </a:cxn>
                <a:cxn ang="0">
                  <a:pos x="375" y="65"/>
                </a:cxn>
                <a:cxn ang="0">
                  <a:pos x="350" y="44"/>
                </a:cxn>
                <a:cxn ang="0">
                  <a:pos x="333" y="33"/>
                </a:cxn>
                <a:cxn ang="0">
                  <a:pos x="314" y="23"/>
                </a:cxn>
                <a:cxn ang="0">
                  <a:pos x="295" y="15"/>
                </a:cxn>
                <a:cxn ang="0">
                  <a:pos x="274" y="8"/>
                </a:cxn>
                <a:cxn ang="0">
                  <a:pos x="253" y="4"/>
                </a:cxn>
                <a:cxn ang="0">
                  <a:pos x="230" y="0"/>
                </a:cxn>
              </a:cxnLst>
              <a:rect l="0" t="0" r="r" b="b"/>
              <a:pathLst>
                <a:path w="439" h="441">
                  <a:moveTo>
                    <a:pt x="221" y="0"/>
                  </a:moveTo>
                  <a:lnTo>
                    <a:pt x="208" y="0"/>
                  </a:lnTo>
                  <a:lnTo>
                    <a:pt x="196" y="2"/>
                  </a:lnTo>
                  <a:lnTo>
                    <a:pt x="187" y="4"/>
                  </a:lnTo>
                  <a:lnTo>
                    <a:pt x="175" y="6"/>
                  </a:lnTo>
                  <a:lnTo>
                    <a:pt x="164" y="8"/>
                  </a:lnTo>
                  <a:lnTo>
                    <a:pt x="154" y="10"/>
                  </a:lnTo>
                  <a:lnTo>
                    <a:pt x="145" y="15"/>
                  </a:lnTo>
                  <a:lnTo>
                    <a:pt x="135" y="17"/>
                  </a:lnTo>
                  <a:lnTo>
                    <a:pt x="124" y="23"/>
                  </a:lnTo>
                  <a:lnTo>
                    <a:pt x="114" y="27"/>
                  </a:lnTo>
                  <a:lnTo>
                    <a:pt x="107" y="33"/>
                  </a:lnTo>
                  <a:lnTo>
                    <a:pt x="97" y="38"/>
                  </a:lnTo>
                  <a:lnTo>
                    <a:pt x="90" y="44"/>
                  </a:lnTo>
                  <a:lnTo>
                    <a:pt x="80" y="50"/>
                  </a:lnTo>
                  <a:lnTo>
                    <a:pt x="65" y="65"/>
                  </a:lnTo>
                  <a:lnTo>
                    <a:pt x="50" y="82"/>
                  </a:lnTo>
                  <a:lnTo>
                    <a:pt x="44" y="90"/>
                  </a:lnTo>
                  <a:lnTo>
                    <a:pt x="38" y="97"/>
                  </a:lnTo>
                  <a:lnTo>
                    <a:pt x="33" y="105"/>
                  </a:lnTo>
                  <a:lnTo>
                    <a:pt x="27" y="115"/>
                  </a:lnTo>
                  <a:lnTo>
                    <a:pt x="23" y="124"/>
                  </a:lnTo>
                  <a:lnTo>
                    <a:pt x="17" y="136"/>
                  </a:lnTo>
                  <a:lnTo>
                    <a:pt x="14" y="145"/>
                  </a:lnTo>
                  <a:lnTo>
                    <a:pt x="10" y="155"/>
                  </a:lnTo>
                  <a:lnTo>
                    <a:pt x="8" y="164"/>
                  </a:lnTo>
                  <a:lnTo>
                    <a:pt x="6" y="176"/>
                  </a:lnTo>
                  <a:lnTo>
                    <a:pt x="2" y="187"/>
                  </a:lnTo>
                  <a:lnTo>
                    <a:pt x="0" y="197"/>
                  </a:lnTo>
                  <a:lnTo>
                    <a:pt x="0" y="210"/>
                  </a:lnTo>
                  <a:lnTo>
                    <a:pt x="0" y="219"/>
                  </a:lnTo>
                  <a:lnTo>
                    <a:pt x="0" y="231"/>
                  </a:lnTo>
                  <a:lnTo>
                    <a:pt x="2" y="244"/>
                  </a:lnTo>
                  <a:lnTo>
                    <a:pt x="2" y="254"/>
                  </a:lnTo>
                  <a:lnTo>
                    <a:pt x="6" y="265"/>
                  </a:lnTo>
                  <a:lnTo>
                    <a:pt x="8" y="275"/>
                  </a:lnTo>
                  <a:lnTo>
                    <a:pt x="10" y="284"/>
                  </a:lnTo>
                  <a:lnTo>
                    <a:pt x="14" y="296"/>
                  </a:lnTo>
                  <a:lnTo>
                    <a:pt x="17" y="305"/>
                  </a:lnTo>
                  <a:lnTo>
                    <a:pt x="23" y="317"/>
                  </a:lnTo>
                  <a:lnTo>
                    <a:pt x="27" y="326"/>
                  </a:lnTo>
                  <a:lnTo>
                    <a:pt x="33" y="334"/>
                  </a:lnTo>
                  <a:lnTo>
                    <a:pt x="38" y="341"/>
                  </a:lnTo>
                  <a:lnTo>
                    <a:pt x="44" y="351"/>
                  </a:lnTo>
                  <a:lnTo>
                    <a:pt x="50" y="359"/>
                  </a:lnTo>
                  <a:lnTo>
                    <a:pt x="65" y="376"/>
                  </a:lnTo>
                  <a:lnTo>
                    <a:pt x="80" y="391"/>
                  </a:lnTo>
                  <a:lnTo>
                    <a:pt x="90" y="397"/>
                  </a:lnTo>
                  <a:lnTo>
                    <a:pt x="97" y="402"/>
                  </a:lnTo>
                  <a:lnTo>
                    <a:pt x="107" y="408"/>
                  </a:lnTo>
                  <a:lnTo>
                    <a:pt x="114" y="414"/>
                  </a:lnTo>
                  <a:lnTo>
                    <a:pt x="124" y="418"/>
                  </a:lnTo>
                  <a:lnTo>
                    <a:pt x="135" y="423"/>
                  </a:lnTo>
                  <a:lnTo>
                    <a:pt x="145" y="425"/>
                  </a:lnTo>
                  <a:lnTo>
                    <a:pt x="154" y="431"/>
                  </a:lnTo>
                  <a:lnTo>
                    <a:pt x="164" y="433"/>
                  </a:lnTo>
                  <a:lnTo>
                    <a:pt x="175" y="435"/>
                  </a:lnTo>
                  <a:lnTo>
                    <a:pt x="187" y="437"/>
                  </a:lnTo>
                  <a:lnTo>
                    <a:pt x="196" y="439"/>
                  </a:lnTo>
                  <a:lnTo>
                    <a:pt x="208" y="441"/>
                  </a:lnTo>
                  <a:lnTo>
                    <a:pt x="221" y="441"/>
                  </a:lnTo>
                  <a:lnTo>
                    <a:pt x="230" y="441"/>
                  </a:lnTo>
                  <a:lnTo>
                    <a:pt x="242" y="439"/>
                  </a:lnTo>
                  <a:lnTo>
                    <a:pt x="253" y="437"/>
                  </a:lnTo>
                  <a:lnTo>
                    <a:pt x="263" y="435"/>
                  </a:lnTo>
                  <a:lnTo>
                    <a:pt x="274" y="433"/>
                  </a:lnTo>
                  <a:lnTo>
                    <a:pt x="285" y="431"/>
                  </a:lnTo>
                  <a:lnTo>
                    <a:pt x="295" y="425"/>
                  </a:lnTo>
                  <a:lnTo>
                    <a:pt x="304" y="423"/>
                  </a:lnTo>
                  <a:lnTo>
                    <a:pt x="314" y="418"/>
                  </a:lnTo>
                  <a:lnTo>
                    <a:pt x="325" y="414"/>
                  </a:lnTo>
                  <a:lnTo>
                    <a:pt x="333" y="408"/>
                  </a:lnTo>
                  <a:lnTo>
                    <a:pt x="343" y="402"/>
                  </a:lnTo>
                  <a:lnTo>
                    <a:pt x="350" y="397"/>
                  </a:lnTo>
                  <a:lnTo>
                    <a:pt x="358" y="391"/>
                  </a:lnTo>
                  <a:lnTo>
                    <a:pt x="375" y="376"/>
                  </a:lnTo>
                  <a:lnTo>
                    <a:pt x="388" y="359"/>
                  </a:lnTo>
                  <a:lnTo>
                    <a:pt x="396" y="351"/>
                  </a:lnTo>
                  <a:lnTo>
                    <a:pt x="401" y="341"/>
                  </a:lnTo>
                  <a:lnTo>
                    <a:pt x="407" y="334"/>
                  </a:lnTo>
                  <a:lnTo>
                    <a:pt x="413" y="326"/>
                  </a:lnTo>
                  <a:lnTo>
                    <a:pt x="417" y="317"/>
                  </a:lnTo>
                  <a:lnTo>
                    <a:pt x="422" y="305"/>
                  </a:lnTo>
                  <a:lnTo>
                    <a:pt x="424" y="296"/>
                  </a:lnTo>
                  <a:lnTo>
                    <a:pt x="430" y="284"/>
                  </a:lnTo>
                  <a:lnTo>
                    <a:pt x="432" y="275"/>
                  </a:lnTo>
                  <a:lnTo>
                    <a:pt x="434" y="265"/>
                  </a:lnTo>
                  <a:lnTo>
                    <a:pt x="436" y="254"/>
                  </a:lnTo>
                  <a:lnTo>
                    <a:pt x="438" y="244"/>
                  </a:lnTo>
                  <a:lnTo>
                    <a:pt x="439" y="231"/>
                  </a:lnTo>
                  <a:lnTo>
                    <a:pt x="439" y="219"/>
                  </a:lnTo>
                  <a:lnTo>
                    <a:pt x="439" y="210"/>
                  </a:lnTo>
                  <a:lnTo>
                    <a:pt x="438" y="197"/>
                  </a:lnTo>
                  <a:lnTo>
                    <a:pt x="436" y="187"/>
                  </a:lnTo>
                  <a:lnTo>
                    <a:pt x="434" y="176"/>
                  </a:lnTo>
                  <a:lnTo>
                    <a:pt x="432" y="164"/>
                  </a:lnTo>
                  <a:lnTo>
                    <a:pt x="430" y="155"/>
                  </a:lnTo>
                  <a:lnTo>
                    <a:pt x="424" y="145"/>
                  </a:lnTo>
                  <a:lnTo>
                    <a:pt x="422" y="136"/>
                  </a:lnTo>
                  <a:lnTo>
                    <a:pt x="417" y="124"/>
                  </a:lnTo>
                  <a:lnTo>
                    <a:pt x="413" y="115"/>
                  </a:lnTo>
                  <a:lnTo>
                    <a:pt x="407" y="105"/>
                  </a:lnTo>
                  <a:lnTo>
                    <a:pt x="401" y="97"/>
                  </a:lnTo>
                  <a:lnTo>
                    <a:pt x="396" y="90"/>
                  </a:lnTo>
                  <a:lnTo>
                    <a:pt x="388" y="82"/>
                  </a:lnTo>
                  <a:lnTo>
                    <a:pt x="375" y="65"/>
                  </a:lnTo>
                  <a:lnTo>
                    <a:pt x="358" y="50"/>
                  </a:lnTo>
                  <a:lnTo>
                    <a:pt x="350" y="44"/>
                  </a:lnTo>
                  <a:lnTo>
                    <a:pt x="343" y="38"/>
                  </a:lnTo>
                  <a:lnTo>
                    <a:pt x="333" y="33"/>
                  </a:lnTo>
                  <a:lnTo>
                    <a:pt x="325" y="27"/>
                  </a:lnTo>
                  <a:lnTo>
                    <a:pt x="314" y="23"/>
                  </a:lnTo>
                  <a:lnTo>
                    <a:pt x="304" y="17"/>
                  </a:lnTo>
                  <a:lnTo>
                    <a:pt x="295" y="15"/>
                  </a:lnTo>
                  <a:lnTo>
                    <a:pt x="285" y="10"/>
                  </a:lnTo>
                  <a:lnTo>
                    <a:pt x="274" y="8"/>
                  </a:lnTo>
                  <a:lnTo>
                    <a:pt x="263" y="6"/>
                  </a:lnTo>
                  <a:lnTo>
                    <a:pt x="253" y="4"/>
                  </a:lnTo>
                  <a:lnTo>
                    <a:pt x="242" y="2"/>
                  </a:lnTo>
                  <a:lnTo>
                    <a:pt x="230" y="0"/>
                  </a:lnTo>
                  <a:lnTo>
                    <a:pt x="221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Text Box 37"/>
            <p:cNvSpPr txBox="1">
              <a:spLocks noChangeArrowheads="1"/>
            </p:cNvSpPr>
            <p:nvPr/>
          </p:nvSpPr>
          <p:spPr bwMode="auto">
            <a:xfrm>
              <a:off x="4432" y="5966"/>
              <a:ext cx="407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S3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4" name="Text Box 38"/>
            <p:cNvSpPr txBox="1">
              <a:spLocks noChangeArrowheads="1"/>
            </p:cNvSpPr>
            <p:nvPr/>
          </p:nvSpPr>
          <p:spPr bwMode="auto">
            <a:xfrm>
              <a:off x="5494" y="5267"/>
              <a:ext cx="417" cy="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R1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5" name="Text Box 39"/>
            <p:cNvSpPr txBox="1">
              <a:spLocks noChangeArrowheads="1"/>
            </p:cNvSpPr>
            <p:nvPr/>
          </p:nvSpPr>
          <p:spPr bwMode="auto">
            <a:xfrm>
              <a:off x="6406" y="5267"/>
              <a:ext cx="417" cy="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R2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6" name="Text Box 40"/>
            <p:cNvSpPr txBox="1">
              <a:spLocks noChangeArrowheads="1"/>
            </p:cNvSpPr>
            <p:nvPr/>
          </p:nvSpPr>
          <p:spPr bwMode="auto">
            <a:xfrm>
              <a:off x="7391" y="4566"/>
              <a:ext cx="417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D1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7" name="Text Box 41"/>
            <p:cNvSpPr txBox="1">
              <a:spLocks noChangeArrowheads="1"/>
            </p:cNvSpPr>
            <p:nvPr/>
          </p:nvSpPr>
          <p:spPr bwMode="auto">
            <a:xfrm>
              <a:off x="7391" y="5267"/>
              <a:ext cx="417" cy="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D2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8" name="Text Box 42"/>
            <p:cNvSpPr txBox="1">
              <a:spLocks noChangeArrowheads="1"/>
            </p:cNvSpPr>
            <p:nvPr/>
          </p:nvSpPr>
          <p:spPr bwMode="auto">
            <a:xfrm>
              <a:off x="7391" y="5895"/>
              <a:ext cx="417" cy="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D3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9" name="Freeform 43"/>
            <p:cNvSpPr>
              <a:spLocks noChangeAspect="1"/>
            </p:cNvSpPr>
            <p:nvPr/>
          </p:nvSpPr>
          <p:spPr bwMode="auto">
            <a:xfrm>
              <a:off x="4432" y="5196"/>
              <a:ext cx="412" cy="379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186" y="2"/>
                </a:cxn>
                <a:cxn ang="0">
                  <a:pos x="165" y="6"/>
                </a:cxn>
                <a:cxn ang="0">
                  <a:pos x="146" y="11"/>
                </a:cxn>
                <a:cxn ang="0">
                  <a:pos x="125" y="21"/>
                </a:cxn>
                <a:cxn ang="0">
                  <a:pos x="106" y="30"/>
                </a:cxn>
                <a:cxn ang="0">
                  <a:pos x="89" y="44"/>
                </a:cxn>
                <a:cxn ang="0">
                  <a:pos x="64" y="63"/>
                </a:cxn>
                <a:cxn ang="0">
                  <a:pos x="45" y="88"/>
                </a:cxn>
                <a:cxn ang="0">
                  <a:pos x="32" y="105"/>
                </a:cxn>
                <a:cxn ang="0">
                  <a:pos x="22" y="124"/>
                </a:cxn>
                <a:cxn ang="0">
                  <a:pos x="15" y="143"/>
                </a:cxn>
                <a:cxn ang="0">
                  <a:pos x="7" y="164"/>
                </a:cxn>
                <a:cxn ang="0">
                  <a:pos x="3" y="185"/>
                </a:cxn>
                <a:cxn ang="0">
                  <a:pos x="1" y="208"/>
                </a:cxn>
                <a:cxn ang="0">
                  <a:pos x="1" y="231"/>
                </a:cxn>
                <a:cxn ang="0">
                  <a:pos x="3" y="253"/>
                </a:cxn>
                <a:cxn ang="0">
                  <a:pos x="7" y="273"/>
                </a:cxn>
                <a:cxn ang="0">
                  <a:pos x="15" y="295"/>
                </a:cxn>
                <a:cxn ang="0">
                  <a:pos x="22" y="314"/>
                </a:cxn>
                <a:cxn ang="0">
                  <a:pos x="32" y="334"/>
                </a:cxn>
                <a:cxn ang="0">
                  <a:pos x="45" y="351"/>
                </a:cxn>
                <a:cxn ang="0">
                  <a:pos x="64" y="374"/>
                </a:cxn>
                <a:cxn ang="0">
                  <a:pos x="89" y="395"/>
                </a:cxn>
                <a:cxn ang="0">
                  <a:pos x="106" y="406"/>
                </a:cxn>
                <a:cxn ang="0">
                  <a:pos x="125" y="417"/>
                </a:cxn>
                <a:cxn ang="0">
                  <a:pos x="146" y="425"/>
                </a:cxn>
                <a:cxn ang="0">
                  <a:pos x="165" y="433"/>
                </a:cxn>
                <a:cxn ang="0">
                  <a:pos x="186" y="435"/>
                </a:cxn>
                <a:cxn ang="0">
                  <a:pos x="209" y="438"/>
                </a:cxn>
                <a:cxn ang="0">
                  <a:pos x="231" y="438"/>
                </a:cxn>
                <a:cxn ang="0">
                  <a:pos x="252" y="435"/>
                </a:cxn>
                <a:cxn ang="0">
                  <a:pos x="275" y="433"/>
                </a:cxn>
                <a:cxn ang="0">
                  <a:pos x="294" y="425"/>
                </a:cxn>
                <a:cxn ang="0">
                  <a:pos x="315" y="417"/>
                </a:cxn>
                <a:cxn ang="0">
                  <a:pos x="332" y="406"/>
                </a:cxn>
                <a:cxn ang="0">
                  <a:pos x="351" y="395"/>
                </a:cxn>
                <a:cxn ang="0">
                  <a:pos x="374" y="374"/>
                </a:cxn>
                <a:cxn ang="0">
                  <a:pos x="395" y="351"/>
                </a:cxn>
                <a:cxn ang="0">
                  <a:pos x="406" y="334"/>
                </a:cxn>
                <a:cxn ang="0">
                  <a:pos x="418" y="314"/>
                </a:cxn>
                <a:cxn ang="0">
                  <a:pos x="425" y="295"/>
                </a:cxn>
                <a:cxn ang="0">
                  <a:pos x="431" y="273"/>
                </a:cxn>
                <a:cxn ang="0">
                  <a:pos x="437" y="253"/>
                </a:cxn>
                <a:cxn ang="0">
                  <a:pos x="439" y="231"/>
                </a:cxn>
                <a:cxn ang="0">
                  <a:pos x="439" y="208"/>
                </a:cxn>
                <a:cxn ang="0">
                  <a:pos x="437" y="185"/>
                </a:cxn>
                <a:cxn ang="0">
                  <a:pos x="431" y="164"/>
                </a:cxn>
                <a:cxn ang="0">
                  <a:pos x="425" y="143"/>
                </a:cxn>
                <a:cxn ang="0">
                  <a:pos x="418" y="124"/>
                </a:cxn>
                <a:cxn ang="0">
                  <a:pos x="406" y="105"/>
                </a:cxn>
                <a:cxn ang="0">
                  <a:pos x="395" y="88"/>
                </a:cxn>
                <a:cxn ang="0">
                  <a:pos x="374" y="63"/>
                </a:cxn>
                <a:cxn ang="0">
                  <a:pos x="351" y="44"/>
                </a:cxn>
                <a:cxn ang="0">
                  <a:pos x="332" y="30"/>
                </a:cxn>
                <a:cxn ang="0">
                  <a:pos x="315" y="21"/>
                </a:cxn>
                <a:cxn ang="0">
                  <a:pos x="294" y="11"/>
                </a:cxn>
                <a:cxn ang="0">
                  <a:pos x="275" y="6"/>
                </a:cxn>
                <a:cxn ang="0">
                  <a:pos x="252" y="2"/>
                </a:cxn>
                <a:cxn ang="0">
                  <a:pos x="231" y="0"/>
                </a:cxn>
              </a:cxnLst>
              <a:rect l="0" t="0" r="r" b="b"/>
              <a:pathLst>
                <a:path w="439" h="438">
                  <a:moveTo>
                    <a:pt x="220" y="0"/>
                  </a:moveTo>
                  <a:lnTo>
                    <a:pt x="209" y="0"/>
                  </a:lnTo>
                  <a:lnTo>
                    <a:pt x="197" y="2"/>
                  </a:lnTo>
                  <a:lnTo>
                    <a:pt x="186" y="2"/>
                  </a:lnTo>
                  <a:lnTo>
                    <a:pt x="176" y="4"/>
                  </a:lnTo>
                  <a:lnTo>
                    <a:pt x="165" y="6"/>
                  </a:lnTo>
                  <a:lnTo>
                    <a:pt x="154" y="9"/>
                  </a:lnTo>
                  <a:lnTo>
                    <a:pt x="146" y="11"/>
                  </a:lnTo>
                  <a:lnTo>
                    <a:pt x="135" y="17"/>
                  </a:lnTo>
                  <a:lnTo>
                    <a:pt x="125" y="21"/>
                  </a:lnTo>
                  <a:lnTo>
                    <a:pt x="115" y="27"/>
                  </a:lnTo>
                  <a:lnTo>
                    <a:pt x="106" y="30"/>
                  </a:lnTo>
                  <a:lnTo>
                    <a:pt x="96" y="36"/>
                  </a:lnTo>
                  <a:lnTo>
                    <a:pt x="89" y="44"/>
                  </a:lnTo>
                  <a:lnTo>
                    <a:pt x="81" y="50"/>
                  </a:lnTo>
                  <a:lnTo>
                    <a:pt x="64" y="63"/>
                  </a:lnTo>
                  <a:lnTo>
                    <a:pt x="51" y="80"/>
                  </a:lnTo>
                  <a:lnTo>
                    <a:pt x="45" y="88"/>
                  </a:lnTo>
                  <a:lnTo>
                    <a:pt x="39" y="95"/>
                  </a:lnTo>
                  <a:lnTo>
                    <a:pt x="32" y="105"/>
                  </a:lnTo>
                  <a:lnTo>
                    <a:pt x="28" y="114"/>
                  </a:lnTo>
                  <a:lnTo>
                    <a:pt x="22" y="124"/>
                  </a:lnTo>
                  <a:lnTo>
                    <a:pt x="19" y="133"/>
                  </a:lnTo>
                  <a:lnTo>
                    <a:pt x="15" y="143"/>
                  </a:lnTo>
                  <a:lnTo>
                    <a:pt x="11" y="154"/>
                  </a:lnTo>
                  <a:lnTo>
                    <a:pt x="7" y="164"/>
                  </a:lnTo>
                  <a:lnTo>
                    <a:pt x="5" y="173"/>
                  </a:lnTo>
                  <a:lnTo>
                    <a:pt x="3" y="185"/>
                  </a:lnTo>
                  <a:lnTo>
                    <a:pt x="1" y="196"/>
                  </a:lnTo>
                  <a:lnTo>
                    <a:pt x="1" y="208"/>
                  </a:lnTo>
                  <a:lnTo>
                    <a:pt x="0" y="219"/>
                  </a:lnTo>
                  <a:lnTo>
                    <a:pt x="1" y="231"/>
                  </a:lnTo>
                  <a:lnTo>
                    <a:pt x="1" y="240"/>
                  </a:lnTo>
                  <a:lnTo>
                    <a:pt x="3" y="253"/>
                  </a:lnTo>
                  <a:lnTo>
                    <a:pt x="5" y="263"/>
                  </a:lnTo>
                  <a:lnTo>
                    <a:pt x="7" y="273"/>
                  </a:lnTo>
                  <a:lnTo>
                    <a:pt x="11" y="284"/>
                  </a:lnTo>
                  <a:lnTo>
                    <a:pt x="15" y="295"/>
                  </a:lnTo>
                  <a:lnTo>
                    <a:pt x="19" y="303"/>
                  </a:lnTo>
                  <a:lnTo>
                    <a:pt x="22" y="314"/>
                  </a:lnTo>
                  <a:lnTo>
                    <a:pt x="28" y="324"/>
                  </a:lnTo>
                  <a:lnTo>
                    <a:pt x="32" y="334"/>
                  </a:lnTo>
                  <a:lnTo>
                    <a:pt x="39" y="341"/>
                  </a:lnTo>
                  <a:lnTo>
                    <a:pt x="45" y="351"/>
                  </a:lnTo>
                  <a:lnTo>
                    <a:pt x="51" y="358"/>
                  </a:lnTo>
                  <a:lnTo>
                    <a:pt x="64" y="374"/>
                  </a:lnTo>
                  <a:lnTo>
                    <a:pt x="81" y="389"/>
                  </a:lnTo>
                  <a:lnTo>
                    <a:pt x="89" y="395"/>
                  </a:lnTo>
                  <a:lnTo>
                    <a:pt x="96" y="402"/>
                  </a:lnTo>
                  <a:lnTo>
                    <a:pt x="106" y="406"/>
                  </a:lnTo>
                  <a:lnTo>
                    <a:pt x="115" y="412"/>
                  </a:lnTo>
                  <a:lnTo>
                    <a:pt x="125" y="417"/>
                  </a:lnTo>
                  <a:lnTo>
                    <a:pt x="135" y="421"/>
                  </a:lnTo>
                  <a:lnTo>
                    <a:pt x="146" y="425"/>
                  </a:lnTo>
                  <a:lnTo>
                    <a:pt x="154" y="429"/>
                  </a:lnTo>
                  <a:lnTo>
                    <a:pt x="165" y="433"/>
                  </a:lnTo>
                  <a:lnTo>
                    <a:pt x="176" y="435"/>
                  </a:lnTo>
                  <a:lnTo>
                    <a:pt x="186" y="435"/>
                  </a:lnTo>
                  <a:lnTo>
                    <a:pt x="197" y="436"/>
                  </a:lnTo>
                  <a:lnTo>
                    <a:pt x="209" y="438"/>
                  </a:lnTo>
                  <a:lnTo>
                    <a:pt x="220" y="438"/>
                  </a:lnTo>
                  <a:lnTo>
                    <a:pt x="231" y="438"/>
                  </a:lnTo>
                  <a:lnTo>
                    <a:pt x="243" y="436"/>
                  </a:lnTo>
                  <a:lnTo>
                    <a:pt x="252" y="435"/>
                  </a:lnTo>
                  <a:lnTo>
                    <a:pt x="264" y="435"/>
                  </a:lnTo>
                  <a:lnTo>
                    <a:pt x="275" y="433"/>
                  </a:lnTo>
                  <a:lnTo>
                    <a:pt x="285" y="429"/>
                  </a:lnTo>
                  <a:lnTo>
                    <a:pt x="294" y="425"/>
                  </a:lnTo>
                  <a:lnTo>
                    <a:pt x="306" y="421"/>
                  </a:lnTo>
                  <a:lnTo>
                    <a:pt x="315" y="417"/>
                  </a:lnTo>
                  <a:lnTo>
                    <a:pt x="325" y="412"/>
                  </a:lnTo>
                  <a:lnTo>
                    <a:pt x="332" y="406"/>
                  </a:lnTo>
                  <a:lnTo>
                    <a:pt x="342" y="402"/>
                  </a:lnTo>
                  <a:lnTo>
                    <a:pt x="351" y="395"/>
                  </a:lnTo>
                  <a:lnTo>
                    <a:pt x="359" y="389"/>
                  </a:lnTo>
                  <a:lnTo>
                    <a:pt x="374" y="374"/>
                  </a:lnTo>
                  <a:lnTo>
                    <a:pt x="389" y="358"/>
                  </a:lnTo>
                  <a:lnTo>
                    <a:pt x="395" y="351"/>
                  </a:lnTo>
                  <a:lnTo>
                    <a:pt x="401" y="341"/>
                  </a:lnTo>
                  <a:lnTo>
                    <a:pt x="406" y="334"/>
                  </a:lnTo>
                  <a:lnTo>
                    <a:pt x="412" y="324"/>
                  </a:lnTo>
                  <a:lnTo>
                    <a:pt x="418" y="314"/>
                  </a:lnTo>
                  <a:lnTo>
                    <a:pt x="422" y="303"/>
                  </a:lnTo>
                  <a:lnTo>
                    <a:pt x="425" y="295"/>
                  </a:lnTo>
                  <a:lnTo>
                    <a:pt x="429" y="284"/>
                  </a:lnTo>
                  <a:lnTo>
                    <a:pt x="431" y="273"/>
                  </a:lnTo>
                  <a:lnTo>
                    <a:pt x="435" y="263"/>
                  </a:lnTo>
                  <a:lnTo>
                    <a:pt x="437" y="253"/>
                  </a:lnTo>
                  <a:lnTo>
                    <a:pt x="439" y="240"/>
                  </a:lnTo>
                  <a:lnTo>
                    <a:pt x="439" y="231"/>
                  </a:lnTo>
                  <a:lnTo>
                    <a:pt x="439" y="219"/>
                  </a:lnTo>
                  <a:lnTo>
                    <a:pt x="439" y="208"/>
                  </a:lnTo>
                  <a:lnTo>
                    <a:pt x="439" y="196"/>
                  </a:lnTo>
                  <a:lnTo>
                    <a:pt x="437" y="185"/>
                  </a:lnTo>
                  <a:lnTo>
                    <a:pt x="435" y="173"/>
                  </a:lnTo>
                  <a:lnTo>
                    <a:pt x="431" y="164"/>
                  </a:lnTo>
                  <a:lnTo>
                    <a:pt x="429" y="154"/>
                  </a:lnTo>
                  <a:lnTo>
                    <a:pt x="425" y="143"/>
                  </a:lnTo>
                  <a:lnTo>
                    <a:pt x="422" y="133"/>
                  </a:lnTo>
                  <a:lnTo>
                    <a:pt x="418" y="124"/>
                  </a:lnTo>
                  <a:lnTo>
                    <a:pt x="412" y="114"/>
                  </a:lnTo>
                  <a:lnTo>
                    <a:pt x="406" y="105"/>
                  </a:lnTo>
                  <a:lnTo>
                    <a:pt x="401" y="95"/>
                  </a:lnTo>
                  <a:lnTo>
                    <a:pt x="395" y="88"/>
                  </a:lnTo>
                  <a:lnTo>
                    <a:pt x="389" y="80"/>
                  </a:lnTo>
                  <a:lnTo>
                    <a:pt x="374" y="63"/>
                  </a:lnTo>
                  <a:lnTo>
                    <a:pt x="359" y="50"/>
                  </a:lnTo>
                  <a:lnTo>
                    <a:pt x="351" y="44"/>
                  </a:lnTo>
                  <a:lnTo>
                    <a:pt x="342" y="36"/>
                  </a:lnTo>
                  <a:lnTo>
                    <a:pt x="332" y="30"/>
                  </a:lnTo>
                  <a:lnTo>
                    <a:pt x="325" y="27"/>
                  </a:lnTo>
                  <a:lnTo>
                    <a:pt x="315" y="21"/>
                  </a:lnTo>
                  <a:lnTo>
                    <a:pt x="306" y="17"/>
                  </a:lnTo>
                  <a:lnTo>
                    <a:pt x="294" y="11"/>
                  </a:lnTo>
                  <a:lnTo>
                    <a:pt x="285" y="9"/>
                  </a:lnTo>
                  <a:lnTo>
                    <a:pt x="275" y="6"/>
                  </a:lnTo>
                  <a:lnTo>
                    <a:pt x="264" y="4"/>
                  </a:lnTo>
                  <a:lnTo>
                    <a:pt x="252" y="2"/>
                  </a:lnTo>
                  <a:lnTo>
                    <a:pt x="243" y="2"/>
                  </a:lnTo>
                  <a:lnTo>
                    <a:pt x="231" y="0"/>
                  </a:lnTo>
                  <a:lnTo>
                    <a:pt x="220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Text Box 44"/>
            <p:cNvSpPr txBox="1">
              <a:spLocks noChangeArrowheads="1"/>
            </p:cNvSpPr>
            <p:nvPr/>
          </p:nvSpPr>
          <p:spPr bwMode="auto">
            <a:xfrm>
              <a:off x="4452" y="5254"/>
              <a:ext cx="40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54318" tIns="27158" rIns="54318" bIns="27158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</a:rPr>
                <a:t>S2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963628" y="3788843"/>
            <a:ext cx="42627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 smtClean="0">
                <a:solidFill>
                  <a:srgbClr val="0000FF"/>
                </a:solidFill>
              </a:rPr>
              <a:t>AIMD (Additive increase multiplicative Decrease) of CWND</a:t>
            </a:r>
            <a:endParaRPr lang="en-US" sz="13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58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6" descr="plotabnor.ep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3214" y="2191938"/>
            <a:ext cx="5267998" cy="3953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-24"/>
            <a:ext cx="9144000" cy="715962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Simulation of FMFA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428" y="928670"/>
            <a:ext cx="795397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We repeated the previous simulation exactly with one change:</a:t>
            </a:r>
            <a:endParaRPr lang="en-US" b="1" dirty="0">
              <a:solidFill>
                <a:srgbClr val="002060"/>
              </a:solidFill>
            </a:endParaRPr>
          </a:p>
          <a:p>
            <a:pPr algn="ctr"/>
            <a:r>
              <a:rPr lang="en-US" b="1" dirty="0" smtClean="0">
                <a:solidFill>
                  <a:srgbClr val="002060"/>
                </a:solidFill>
                <a:effectLst/>
              </a:rPr>
              <a:t>S1-D1 flow is replaced with FMFA flow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eq-breakup-normal.png"/>
          <p:cNvPicPr>
            <a:picLocks noGrp="1" noChangeAspect="1"/>
          </p:cNvPicPr>
          <p:nvPr>
            <p:ph idx="1"/>
          </p:nvPr>
        </p:nvPicPr>
        <p:blipFill>
          <a:blip r:embed="rId2"/>
          <a:srcRect l="6667" t="10667" r="16667" b="11733"/>
          <a:stretch>
            <a:fillRect/>
          </a:stretch>
        </p:blipFill>
        <p:spPr>
          <a:xfrm>
            <a:off x="818458" y="1219200"/>
            <a:ext cx="8096942" cy="5122240"/>
          </a:xfrm>
        </p:spPr>
      </p:pic>
      <p:sp>
        <p:nvSpPr>
          <p:cNvPr id="5" name="TextBox 4"/>
          <p:cNvSpPr txBox="1"/>
          <p:nvPr/>
        </p:nvSpPr>
        <p:spPr>
          <a:xfrm>
            <a:off x="3800041" y="6260068"/>
            <a:ext cx="168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in seconds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581055" y="3506537"/>
            <a:ext cx="229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and SACK Chunks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24"/>
            <a:ext cx="9144000" cy="715962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SCTP</a:t>
            </a:r>
            <a:r>
              <a:rPr kumimoji="0" lang="en-US" sz="30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Sender’s Response to Genuine SACK (Simulation)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F912-6598-AC45-9908-C553134B29BC}" type="datetime1">
              <a:rPr lang="en-IN" smtClean="0"/>
              <a:t>07/11/17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14008" y="5225768"/>
            <a:ext cx="463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During congestion </a:t>
            </a:r>
            <a:r>
              <a:rPr lang="en-US" dirty="0"/>
              <a:t>a</a:t>
            </a:r>
            <a:r>
              <a:rPr lang="en-US" dirty="0" smtClean="0"/>
              <a:t>voidance with delayed ACK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47933" y="1898135"/>
            <a:ext cx="560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Data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00FF00"/>
                </a:solidFill>
              </a:rPr>
              <a:t>SACK </a:t>
            </a:r>
            <a:endParaRPr lang="en-US" sz="1400" dirty="0">
              <a:solidFill>
                <a:srgbClr val="00FF00"/>
              </a:solidFill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841951" y="2033463"/>
            <a:ext cx="111374" cy="11137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4841951" y="2198563"/>
            <a:ext cx="111374" cy="111374"/>
          </a:xfrm>
          <a:prstGeom prst="ellipse">
            <a:avLst/>
          </a:prstGeom>
          <a:solidFill>
            <a:srgbClr val="00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56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ata-ack-attack-flow.png"/>
          <p:cNvPicPr>
            <a:picLocks noGrp="1" noChangeAspect="1"/>
          </p:cNvPicPr>
          <p:nvPr>
            <p:ph idx="1"/>
          </p:nvPr>
        </p:nvPicPr>
        <p:blipFill>
          <a:blip r:embed="rId2"/>
          <a:srcRect l="6667" t="5333" r="6667" b="4267"/>
          <a:stretch>
            <a:fillRect/>
          </a:stretch>
        </p:blipFill>
        <p:spPr>
          <a:xfrm>
            <a:off x="1219200" y="1142997"/>
            <a:ext cx="7488879" cy="4882210"/>
          </a:xfrm>
        </p:spPr>
      </p:pic>
      <p:sp>
        <p:nvSpPr>
          <p:cNvPr id="8" name="TextBox 7"/>
          <p:cNvSpPr txBox="1"/>
          <p:nvPr/>
        </p:nvSpPr>
        <p:spPr>
          <a:xfrm>
            <a:off x="3952441" y="6096000"/>
            <a:ext cx="168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in seconds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309475" y="3357883"/>
            <a:ext cx="238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and SACK Chunks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24"/>
            <a:ext cx="9144000" cy="715962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ctr">
              <a:spcBef>
                <a:spcPct val="0"/>
              </a:spcBef>
            </a:pP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SCTP</a:t>
            </a:r>
            <a:r>
              <a:rPr kumimoji="0" lang="en-US" sz="30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Sender’s Response to Manipulated SACK (Simulation)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23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987067" y="4683352"/>
            <a:ext cx="0" cy="156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73221" y="4800862"/>
            <a:ext cx="2652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Manipulation started here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47933" y="1684613"/>
            <a:ext cx="1644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Data/Flood</a:t>
            </a:r>
          </a:p>
          <a:p>
            <a:r>
              <a:rPr lang="en-US" sz="1400" dirty="0" smtClean="0">
                <a:solidFill>
                  <a:srgbClr val="00FF00"/>
                </a:solidFill>
              </a:rPr>
              <a:t>SACK (Manipulated)</a:t>
            </a:r>
            <a:endParaRPr lang="en-US" sz="1400" dirty="0">
              <a:solidFill>
                <a:srgbClr val="00FF00"/>
              </a:solidFill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4875668" y="1808703"/>
            <a:ext cx="111374" cy="11137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4875668" y="1973803"/>
            <a:ext cx="111374" cy="111374"/>
          </a:xfrm>
          <a:prstGeom prst="ellipse">
            <a:avLst/>
          </a:prstGeom>
          <a:solidFill>
            <a:srgbClr val="00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8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ot2.eps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8717" y="1266672"/>
            <a:ext cx="6594971" cy="4034536"/>
          </a:xfrm>
          <a:prstGeom prst="rect">
            <a:avLst/>
          </a:prstGeom>
        </p:spPr>
      </p:pic>
      <p:pic>
        <p:nvPicPr>
          <p:cNvPr id="5" name="Picture 4" descr="Fig1-A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5332753"/>
            <a:ext cx="4246880" cy="856615"/>
          </a:xfrm>
          <a:prstGeom prst="rect">
            <a:avLst/>
          </a:prstGeom>
        </p:spPr>
      </p:pic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0" y="-24"/>
            <a:ext cx="9144000" cy="1143000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100" b="1" dirty="0" smtClean="0">
                <a:solidFill>
                  <a:schemeClr val="bg1"/>
                </a:solidFill>
                <a:latin typeface="+mn-lt"/>
                <a:cs typeface="+mn-cs"/>
              </a:rPr>
              <a:t> SCTP Exploitation: Simulated and Real-world Experimental Result   </a:t>
            </a:r>
            <a:endParaRPr lang="en-US" sz="2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239898"/>
              </p:ext>
            </p:extLst>
          </p:nvPr>
        </p:nvGraphicFramePr>
        <p:xfrm>
          <a:off x="3923928" y="5330884"/>
          <a:ext cx="6005322" cy="1099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5" name="Document" r:id="rId6" imgW="5410200" imgH="990600" progId="Word.Document.12">
                  <p:embed/>
                </p:oleObj>
              </mc:Choice>
              <mc:Fallback>
                <p:oleObj name="Document" r:id="rId6" imgW="5410200" imgH="990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23928" y="5330884"/>
                        <a:ext cx="6005322" cy="10995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83568" y="6235239"/>
            <a:ext cx="8179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Experimental Topology                                                                        SACK Packet Loss and its Impact on Flood-Rate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24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6212" y="3037424"/>
            <a:ext cx="1985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15 hops real-world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Internet Path 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1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 descr="rel1mbcwnd10.ep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31" y="1919300"/>
            <a:ext cx="496252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plotabnor.eps"/>
          <p:cNvPicPr>
            <a:picLocks noChangeAspect="1" noChangeArrowheads="1"/>
          </p:cNvPicPr>
          <p:nvPr/>
        </p:nvPicPr>
        <p:blipFill>
          <a:blip r:embed="rId3"/>
          <a:srcRect l="51663" t="51628"/>
          <a:stretch>
            <a:fillRect/>
          </a:stretch>
        </p:blipFill>
        <p:spPr bwMode="auto">
          <a:xfrm>
            <a:off x="71416" y="1857372"/>
            <a:ext cx="3839797" cy="2883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24"/>
            <a:ext cx="9144000" cy="715962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lvl="0" algn="ctr">
              <a:spcBef>
                <a:spcPct val="0"/>
              </a:spcBef>
            </a:pPr>
            <a:r>
              <a:rPr lang="en-US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CWND Comparison during FMFA: Simulation vs. Experimentation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571604" y="1603360"/>
            <a:ext cx="1552596" cy="315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				</a:t>
            </a:r>
            <a:endParaRPr lang="en-US" sz="1400" b="1" i="1" u="sng" dirty="0" smtClean="0">
              <a:solidFill>
                <a:schemeClr val="tx1"/>
              </a:solidFill>
            </a:endParaRPr>
          </a:p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Ns2 Simulation					</a:t>
            </a:r>
          </a:p>
          <a:p>
            <a:endParaRPr lang="en-US" sz="1400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5857884" y="1428736"/>
            <a:ext cx="2357454" cy="357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				</a:t>
            </a:r>
            <a:endParaRPr lang="en-US" sz="1400" b="1" i="1" u="sng" dirty="0" smtClean="0">
              <a:solidFill>
                <a:schemeClr val="tx1"/>
              </a:solidFill>
            </a:endParaRPr>
          </a:p>
          <a:p>
            <a:pPr algn="r"/>
            <a:endParaRPr lang="en-US" sz="1400" dirty="0" smtClean="0"/>
          </a:p>
          <a:p>
            <a:pPr algn="ctr"/>
            <a:r>
              <a:rPr lang="en-US" sz="1400" dirty="0" smtClean="0"/>
              <a:t>Linux Kernel: Real-world Experimentation					</a:t>
            </a:r>
          </a:p>
          <a:p>
            <a:endParaRPr lang="en-US" sz="1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25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092861" y="4299687"/>
            <a:ext cx="3439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02939" y="4114467"/>
            <a:ext cx="212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Slow-start Algorithm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390769" y="3261387"/>
            <a:ext cx="3439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81795" y="3049707"/>
            <a:ext cx="142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 Algorithm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93181" y="3261387"/>
            <a:ext cx="3439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18062" y="2957651"/>
            <a:ext cx="212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Slow-start Algorithm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99587" y="2421552"/>
            <a:ext cx="3439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01535" y="2236886"/>
            <a:ext cx="142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92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191001"/>
            <a:ext cx="8686800" cy="11557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Can we generate shrew-like flooding pattern through Feedback manipulation ?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31749"/>
            <a:ext cx="9144000" cy="814916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n-cs"/>
              </a:rPr>
              <a:t> </a:t>
            </a:r>
            <a:r>
              <a:rPr lang="en-US" sz="3100" b="1" noProof="0" dirty="0" smtClean="0">
                <a:solidFill>
                  <a:schemeClr val="bg1"/>
                </a:solidFill>
                <a:ea typeface="+mj-ea"/>
              </a:rPr>
              <a:t> </a:t>
            </a:r>
            <a:r>
              <a:rPr lang="en-US" sz="4000" b="1" noProof="0" dirty="0" smtClean="0">
                <a:solidFill>
                  <a:schemeClr val="bg1"/>
                </a:solidFill>
                <a:ea typeface="+mj-ea"/>
              </a:rPr>
              <a:t>Low-rate FMFA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</a:rPr>
              <a:t> </a:t>
            </a:r>
            <a:r>
              <a:rPr kumimoji="0" lang="en-US" sz="40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</a:rPr>
              <a:t> 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plotabnor.eps"/>
          <p:cNvPicPr>
            <a:picLocks noChangeAspect="1" noChangeArrowheads="1"/>
          </p:cNvPicPr>
          <p:nvPr/>
        </p:nvPicPr>
        <p:blipFill>
          <a:blip r:embed="rId2"/>
          <a:srcRect l="51396" b="53911"/>
          <a:stretch>
            <a:fillRect/>
          </a:stretch>
        </p:blipFill>
        <p:spPr bwMode="auto">
          <a:xfrm>
            <a:off x="89870" y="998014"/>
            <a:ext cx="4061642" cy="289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data-queuec2-new"/>
          <p:cNvPicPr>
            <a:picLocks noChangeAspect="1" noChangeArrowheads="1"/>
          </p:cNvPicPr>
          <p:nvPr/>
        </p:nvPicPr>
        <p:blipFill>
          <a:blip r:embed="rId3"/>
          <a:srcRect t="-2008"/>
          <a:stretch>
            <a:fillRect/>
          </a:stretch>
        </p:blipFill>
        <p:spPr bwMode="auto">
          <a:xfrm>
            <a:off x="4483098" y="1054098"/>
            <a:ext cx="3904615" cy="2972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277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2" descr="G:\low_rate_results\seqplot.png"/>
          <p:cNvPicPr>
            <a:picLocks noChangeAspect="1" noChangeArrowheads="1"/>
          </p:cNvPicPr>
          <p:nvPr/>
        </p:nvPicPr>
        <p:blipFill rotWithShape="1">
          <a:blip r:embed="rId2"/>
          <a:srcRect l="5253" t="14400" r="13046" b="7200"/>
          <a:stretch/>
        </p:blipFill>
        <p:spPr bwMode="auto">
          <a:xfrm>
            <a:off x="405160" y="952500"/>
            <a:ext cx="7902000" cy="2654300"/>
          </a:xfrm>
          <a:prstGeom prst="rect">
            <a:avLst/>
          </a:prstGeom>
          <a:noFill/>
        </p:spPr>
      </p:pic>
      <p:pic>
        <p:nvPicPr>
          <p:cNvPr id="7" name="Picture 3" descr="G:\low_rate_results\router_buffer.png"/>
          <p:cNvPicPr>
            <a:picLocks noChangeAspect="1" noChangeArrowheads="1"/>
          </p:cNvPicPr>
          <p:nvPr/>
        </p:nvPicPr>
        <p:blipFill>
          <a:blip r:embed="rId3"/>
          <a:srcRect l="4500" t="12000" r="6750" b="20400"/>
          <a:stretch>
            <a:fillRect/>
          </a:stretch>
        </p:blipFill>
        <p:spPr bwMode="auto">
          <a:xfrm>
            <a:off x="379760" y="3608658"/>
            <a:ext cx="7913340" cy="2792142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6520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600" b="1" dirty="0" smtClean="0">
                <a:solidFill>
                  <a:schemeClr val="bg1"/>
                </a:solidFill>
              </a:rPr>
              <a:t>Low-rate FMFA Simulation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27500" y="6416675"/>
            <a:ext cx="931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(s)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32551" y="4879975"/>
            <a:ext cx="143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Pkts</a:t>
            </a:r>
            <a:r>
              <a:rPr lang="en-US" dirty="0" smtClean="0"/>
              <a:t> in Buffer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824804" y="1806575"/>
            <a:ext cx="55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TSN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14800" y="2898775"/>
            <a:ext cx="931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(s)</a:t>
            </a:r>
            <a:endParaRPr lang="en-US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6527801" y="2044701"/>
            <a:ext cx="111374" cy="11137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6527801" y="2209801"/>
            <a:ext cx="111374" cy="111374"/>
          </a:xfrm>
          <a:prstGeom prst="ellipse">
            <a:avLst/>
          </a:prstGeom>
          <a:solidFill>
            <a:srgbClr val="00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67500" y="1898135"/>
            <a:ext cx="1644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Data/Flood</a:t>
            </a:r>
          </a:p>
          <a:p>
            <a:r>
              <a:rPr lang="en-US" sz="1400" dirty="0" smtClean="0">
                <a:solidFill>
                  <a:srgbClr val="00FF00"/>
                </a:solidFill>
              </a:rPr>
              <a:t>SACK (Manipulated)</a:t>
            </a:r>
            <a:endParaRPr lang="en-US" sz="14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761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6" name="Picture 5" descr="Fig3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817" y="1921541"/>
            <a:ext cx="6382004" cy="320395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42984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3100" b="1" dirty="0" smtClean="0">
                <a:solidFill>
                  <a:prstClr val="white"/>
                </a:solidFill>
                <a:latin typeface="Calibri"/>
              </a:rPr>
              <a:t> FMFA- the Root Cause</a:t>
            </a:r>
            <a:endParaRPr lang="en-US" sz="28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9972" y="5534866"/>
            <a:ext cx="757242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libri"/>
              </a:rPr>
              <a:t>Valid SACK can be generated without seeing/opening the data</a:t>
            </a:r>
            <a:r>
              <a:rPr lang="en-US" b="1" dirty="0" smtClean="0">
                <a:solidFill>
                  <a:srgbClr val="FF0000"/>
                </a:solidFill>
                <a:latin typeface="Calibri"/>
              </a:rPr>
              <a:t> 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/>
              </a:rPr>
              <a:t>We enriched SACK with CPE for making SCTP robust to ACK spoofing: DESACK</a:t>
            </a:r>
            <a:endParaRPr lang="en-US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373" y="1215447"/>
            <a:ext cx="75724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libri"/>
              </a:rPr>
              <a:t>Purely Header-driven Acknowledgement: A fundamental limitation </a:t>
            </a:r>
            <a:endParaRPr lang="en-US" b="1" dirty="0" smtClean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9002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043"/>
            <a:ext cx="8229600" cy="3172875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The most crucial part of the DESACK-enabled SCTP</a:t>
            </a:r>
          </a:p>
          <a:p>
            <a:r>
              <a:rPr lang="en-US" sz="2400" dirty="0" smtClean="0"/>
              <a:t>Designed carefully to make the protocol robust to flood generation through </a:t>
            </a:r>
            <a:r>
              <a:rPr lang="en-US" sz="2400" b="1" dirty="0" smtClean="0">
                <a:solidFill>
                  <a:srgbClr val="0000FF"/>
                </a:solidFill>
              </a:rPr>
              <a:t>loss-concealment</a:t>
            </a:r>
            <a:r>
              <a:rPr lang="en-US" sz="2400" dirty="0" smtClean="0"/>
              <a:t> </a:t>
            </a:r>
          </a:p>
          <a:p>
            <a:r>
              <a:rPr lang="en-US" sz="2400" b="1" dirty="0" smtClean="0">
                <a:solidFill>
                  <a:srgbClr val="0000FF"/>
                </a:solidFill>
              </a:rPr>
              <a:t>Robust to data packet reordering, packet loss and duplicate data delivery</a:t>
            </a:r>
            <a:endParaRPr lang="en-US" sz="2400" dirty="0" smtClean="0"/>
          </a:p>
          <a:p>
            <a:r>
              <a:rPr lang="en-US" sz="2400" dirty="0"/>
              <a:t>Essentially, a binary sum of the  32 bit essence of (PE) of all data being acknowledged through C_TSN_ACK</a:t>
            </a:r>
          </a:p>
          <a:p>
            <a:r>
              <a:rPr lang="en-US" sz="2400" dirty="0" smtClean="0"/>
              <a:t>For a DESACK of C_TSN_A, say, X:</a:t>
            </a:r>
            <a:endParaRPr lang="en-US" sz="2400" i="1" dirty="0">
              <a:latin typeface="Cambria Math"/>
              <a:ea typeface="ＭＳ 明朝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C642-D2A6-8E44-8B22-56CEB3ADCE11}" type="datetime1">
              <a:rPr lang="en-IN" smtClean="0"/>
              <a:t>04/11/17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142984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n-cs"/>
              </a:rPr>
              <a:t> </a:t>
            </a:r>
            <a:r>
              <a:rPr lang="en-US" sz="3100" b="1" dirty="0" smtClean="0">
                <a:solidFill>
                  <a:schemeClr val="bg1"/>
                </a:solidFill>
                <a:ea typeface="+mj-ea"/>
              </a:rPr>
              <a:t>Cumulative Payload Essence (CPE)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749154"/>
              </p:ext>
            </p:extLst>
          </p:nvPr>
        </p:nvGraphicFramePr>
        <p:xfrm>
          <a:off x="783203" y="4461892"/>
          <a:ext cx="6714384" cy="787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Document" r:id="rId3" imgW="5270500" imgH="495300" progId="Word.Document.12">
                  <p:embed/>
                </p:oleObj>
              </mc:Choice>
              <mc:Fallback>
                <p:oleObj name="Document" r:id="rId3" imgW="5270500" imgH="495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3203" y="4461892"/>
                        <a:ext cx="6714384" cy="787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483038" y="5414378"/>
            <a:ext cx="8229600" cy="9419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Where ISN = Initial Sequence No. PE[</a:t>
            </a:r>
            <a:r>
              <a:rPr lang="en-US" sz="2000" dirty="0" err="1" smtClean="0"/>
              <a:t>i</a:t>
            </a:r>
            <a:r>
              <a:rPr lang="en-US" sz="2000" dirty="0" smtClean="0"/>
              <a:t>] = Payload Essence of </a:t>
            </a:r>
            <a:r>
              <a:rPr lang="en-US" sz="2000" dirty="0" err="1" smtClean="0"/>
              <a:t>i</a:t>
            </a:r>
            <a:r>
              <a:rPr lang="en-US" sz="2000" baseline="30000" dirty="0" err="1" smtClean="0"/>
              <a:t>th</a:t>
            </a:r>
            <a:r>
              <a:rPr lang="en-US" sz="2000" dirty="0" smtClean="0"/>
              <a:t>  packet</a:t>
            </a:r>
          </a:p>
          <a:p>
            <a:pPr marL="0" indent="0">
              <a:buNone/>
            </a:pPr>
            <a:r>
              <a:rPr lang="en-US" sz="2000" dirty="0" smtClean="0"/>
              <a:t>CPE is placed in DESACK’s V-tag field and conventional V-Tag validation is replaced with DESACK validation : </a:t>
            </a:r>
            <a:r>
              <a:rPr lang="en-US" sz="2000" b="1" dirty="0" smtClean="0">
                <a:solidFill>
                  <a:srgbClr val="FF0000"/>
                </a:solidFill>
              </a:rPr>
              <a:t>Static vs. dynamic V-Tag</a:t>
            </a:r>
          </a:p>
        </p:txBody>
      </p:sp>
    </p:spTree>
    <p:extLst>
      <p:ext uri="{BB962C8B-B14F-4D97-AF65-F5344CB8AC3E}">
        <p14:creationId xmlns:p14="http://schemas.microsoft.com/office/powerpoint/2010/main" val="300031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SC_0001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8" b="8598"/>
          <a:stretch>
            <a:fillRect/>
          </a:stretch>
        </p:blipFill>
        <p:spPr>
          <a:xfrm>
            <a:off x="-15305" y="620688"/>
            <a:ext cx="9210098" cy="5065200"/>
          </a:xfrm>
        </p:spPr>
      </p:pic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-15304" y="4898694"/>
            <a:ext cx="9217024" cy="193899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solidFill>
                  <a:srgbClr val="0000FF"/>
                </a:solidFill>
              </a:rPr>
              <a:t>Mathematical </a:t>
            </a:r>
            <a:r>
              <a:rPr lang="en-US" sz="2000" b="1" dirty="0" err="1" smtClean="0">
                <a:solidFill>
                  <a:srgbClr val="0000FF"/>
                </a:solidFill>
              </a:rPr>
              <a:t>Modelling</a:t>
            </a:r>
            <a:r>
              <a:rPr lang="en-US" sz="2000" b="1" dirty="0" smtClean="0">
                <a:solidFill>
                  <a:srgbClr val="0000FF"/>
                </a:solidFill>
              </a:rPr>
              <a:t> of Complex systems and data intensive research</a:t>
            </a:r>
          </a:p>
          <a:p>
            <a:pPr algn="just"/>
            <a:endParaRPr lang="en-US" sz="2000" b="1" dirty="0" smtClean="0">
              <a:solidFill>
                <a:srgbClr val="0000FF"/>
              </a:solidFill>
            </a:endParaRPr>
          </a:p>
          <a:p>
            <a:pPr algn="just"/>
            <a:r>
              <a:rPr lang="en-US" sz="2000" b="1" dirty="0" smtClean="0">
                <a:solidFill>
                  <a:srgbClr val="0000FF"/>
                </a:solidFill>
              </a:rPr>
              <a:t>Powered through High Performance computing (360 TF centralized supercomputer)</a:t>
            </a:r>
          </a:p>
          <a:p>
            <a:pPr algn="just"/>
            <a:r>
              <a:rPr lang="en-US" sz="2000" b="1" dirty="0" smtClean="0">
                <a:solidFill>
                  <a:srgbClr val="0000FF"/>
                </a:solidFill>
              </a:rPr>
              <a:t> </a:t>
            </a:r>
          </a:p>
          <a:p>
            <a:pPr algn="just"/>
            <a:r>
              <a:rPr lang="en-US" sz="2000" b="1" dirty="0" smtClean="0">
                <a:solidFill>
                  <a:srgbClr val="FF0000"/>
                </a:solidFill>
              </a:rPr>
              <a:t>One of our focuses: Cyber Security Research and Observation (</a:t>
            </a:r>
            <a:r>
              <a:rPr lang="en-US" sz="2000" b="1" dirty="0" err="1" smtClean="0">
                <a:solidFill>
                  <a:srgbClr val="FF0000"/>
                </a:solidFill>
              </a:rPr>
              <a:t>CySeRO</a:t>
            </a:r>
            <a:r>
              <a:rPr lang="en-US" sz="2000" b="1" dirty="0" smtClean="0">
                <a:solidFill>
                  <a:srgbClr val="FF0000"/>
                </a:solidFill>
              </a:rPr>
              <a:t>)</a:t>
            </a:r>
          </a:p>
          <a:p>
            <a:pPr algn="just"/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Picture 19" descr="IMG_4511.JPG"/>
          <p:cNvPicPr>
            <a:picLocks noChangeAspect="1"/>
          </p:cNvPicPr>
          <p:nvPr/>
        </p:nvPicPr>
        <p:blipFill rotWithShape="1">
          <a:blip r:embed="rId4" cstate="print"/>
          <a:srcRect t="26853" r="5249" b="3784"/>
          <a:stretch/>
        </p:blipFill>
        <p:spPr bwMode="auto">
          <a:xfrm>
            <a:off x="6883631" y="3615046"/>
            <a:ext cx="2319795" cy="1192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-13758"/>
            <a:ext cx="9144000" cy="1020763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3800" b="1" dirty="0">
                <a:solidFill>
                  <a:schemeClr val="bg1"/>
                </a:solidFill>
              </a:rPr>
              <a:t>CSIR Fourth Paradigm Institute (CSIR-4PI)</a:t>
            </a:r>
            <a:endParaRPr lang="en-US" sz="38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11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2984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n-cs"/>
              </a:rPr>
              <a:t> </a:t>
            </a:r>
            <a:r>
              <a:rPr kumimoji="0" lang="en-US" sz="31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n-cs"/>
              </a:rPr>
              <a:t>Data Enriched </a:t>
            </a:r>
            <a:r>
              <a:rPr kumimoji="0" lang="en-US" sz="310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j-ea"/>
                <a:cs typeface="+mn-cs"/>
              </a:rPr>
              <a:t>S</a:t>
            </a:r>
            <a:r>
              <a:rPr kumimoji="0" lang="en-US" sz="31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n-cs"/>
              </a:rPr>
              <a:t>ACK </a:t>
            </a:r>
            <a:r>
              <a:rPr kumimoji="0" lang="en-US" sz="310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j-ea"/>
                <a:cs typeface="+mn-cs"/>
              </a:rPr>
              <a:t>A</a:t>
            </a:r>
            <a:r>
              <a:rPr kumimoji="0" lang="en-US" sz="31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n-cs"/>
              </a:rPr>
              <a:t>ware </a:t>
            </a:r>
            <a:r>
              <a:rPr kumimoji="0" lang="en-US" sz="310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j-ea"/>
                <a:cs typeface="+mn-cs"/>
              </a:rPr>
              <a:t>SCTP (DESACK-SCTP</a:t>
            </a:r>
            <a:r>
              <a:rPr kumimoji="0" lang="en-US" sz="310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j-ea"/>
              </a:rPr>
              <a:t>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9972" y="5733256"/>
            <a:ext cx="7572428" cy="80021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We added three new modules to regular SCTP to obtain DESACK-SCTP</a:t>
            </a:r>
          </a:p>
          <a:p>
            <a:pPr algn="ctr"/>
            <a:endParaRPr lang="en-US" sz="1000" dirty="0" smtClean="0"/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*CPE Generator     *DESACK Generator     *DESACK Validator 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BB51-490C-9444-8920-5B5DF514D2BB}" type="datetime1">
              <a:rPr lang="en-IN" smtClean="0"/>
              <a:t>04/11/17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 descr="Fig4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845" y="1307330"/>
            <a:ext cx="7845552" cy="431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11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5_new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888" y="1268760"/>
            <a:ext cx="6378448" cy="432955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42984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n-cs"/>
              </a:rPr>
              <a:t> DESACK: </a:t>
            </a:r>
            <a:r>
              <a:rPr lang="en-US" sz="3100" b="1" dirty="0" smtClean="0">
                <a:solidFill>
                  <a:schemeClr val="bg1"/>
                </a:solidFill>
                <a:ea typeface="+mj-ea"/>
              </a:rPr>
              <a:t>V-Tag Dynamics (Experimental Result)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816877"/>
            <a:ext cx="9252520" cy="49244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 60 second long experiment over the Internet with our DESACK-enabled SCTP</a:t>
            </a:r>
          </a:p>
          <a:p>
            <a:pPr algn="ctr"/>
            <a:endParaRPr lang="en-US" sz="800" b="1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DAC7-D4DA-AC40-AEB2-AC1C09307F8B}" type="datetime1">
              <a:rPr lang="en-IN" smtClean="0"/>
              <a:t>04/11/17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31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wlosstestt1.eps"/>
          <p:cNvPicPr/>
          <p:nvPr/>
        </p:nvPicPr>
        <p:blipFill>
          <a:blip r:embed="rId2"/>
          <a:stretch>
            <a:fillRect/>
          </a:stretch>
        </p:blipFill>
        <p:spPr>
          <a:xfrm>
            <a:off x="2010092" y="1625282"/>
            <a:ext cx="5123815" cy="360743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2984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>
              <a:spcBef>
                <a:spcPct val="0"/>
              </a:spcBef>
              <a:defRPr/>
            </a:pPr>
            <a:r>
              <a:rPr kumimoji="0" 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n-cs"/>
              </a:rPr>
              <a:t> DESACK: Robustness against Data Packet Loss </a:t>
            </a:r>
            <a:r>
              <a:rPr lang="en-US" sz="3100" b="1" dirty="0">
                <a:solidFill>
                  <a:schemeClr val="bg1"/>
                </a:solidFill>
              </a:rPr>
              <a:t>(Experimental Result) </a:t>
            </a:r>
            <a:r>
              <a:rPr kumimoji="0" 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n-cs"/>
              </a:rPr>
              <a:t> </a:t>
            </a:r>
            <a:r>
              <a:rPr kumimoji="0" lang="en-US" sz="31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n-cs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373216"/>
            <a:ext cx="9252520" cy="116955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 1000 seconds (16+ minutes) long test with varying packet loss</a:t>
            </a:r>
          </a:p>
          <a:p>
            <a:pPr algn="ctr"/>
            <a:endParaRPr lang="en-US" sz="800" b="1" dirty="0" smtClean="0"/>
          </a:p>
          <a:p>
            <a:pPr algn="ctr"/>
            <a:r>
              <a:rPr lang="en-US" b="1" dirty="0" smtClean="0"/>
              <a:t>Environment: Combination of controllable </a:t>
            </a:r>
            <a:r>
              <a:rPr lang="en-US" b="1" dirty="0" err="1" smtClean="0"/>
              <a:t>testbed</a:t>
            </a:r>
            <a:r>
              <a:rPr lang="en-US" b="1" dirty="0" smtClean="0"/>
              <a:t> and real Internet</a:t>
            </a:r>
          </a:p>
          <a:p>
            <a:pPr algn="ctr"/>
            <a:endParaRPr lang="en-US" sz="800" b="1" dirty="0" smtClean="0"/>
          </a:p>
          <a:p>
            <a:pPr algn="ctr"/>
            <a:r>
              <a:rPr lang="en-US" b="1" dirty="0" smtClean="0"/>
              <a:t>Packet loss is introduced at the </a:t>
            </a:r>
            <a:r>
              <a:rPr lang="en-US" b="1" dirty="0" err="1" smtClean="0"/>
              <a:t>testbed</a:t>
            </a:r>
            <a:r>
              <a:rPr lang="en-US" b="1" dirty="0" smtClean="0"/>
              <a:t> and the remaining packets are released to the Internet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9281-3B2A-204B-AB00-A7A1480413D7}" type="datetime1">
              <a:rPr lang="en-IN" smtClean="0"/>
              <a:t>04/11/17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71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0306"/>
            <a:ext cx="8229600" cy="2420944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00FF"/>
                </a:solidFill>
              </a:rPr>
              <a:t>Thank You!</a:t>
            </a:r>
            <a:br>
              <a:rPr lang="en-US" sz="4800" b="1" dirty="0" smtClean="0">
                <a:solidFill>
                  <a:srgbClr val="0000FF"/>
                </a:solidFill>
              </a:rPr>
            </a:br>
            <a:r>
              <a:rPr lang="en-US" sz="4800" b="1" dirty="0" smtClean="0">
                <a:solidFill>
                  <a:srgbClr val="0000FF"/>
                </a:solidFill>
              </a:rPr>
              <a:t/>
            </a:r>
            <a:br>
              <a:rPr lang="en-US" sz="4800" b="1" dirty="0" smtClean="0">
                <a:solidFill>
                  <a:srgbClr val="0000FF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Questions 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44DD-8F59-45A7-9F15-BDDE0D32C59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Security Summit 2015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CSIR-4PI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65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-15304" y="4876800"/>
            <a:ext cx="9217024" cy="1631216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solidFill>
                  <a:srgbClr val="0000FF"/>
                </a:solidFill>
              </a:rPr>
              <a:t>A  Programmable, Reconfigurable and Observable Test environment</a:t>
            </a:r>
          </a:p>
          <a:p>
            <a:pPr algn="just"/>
            <a:r>
              <a:rPr lang="en-US" sz="2000" b="1" dirty="0" smtClean="0">
                <a:solidFill>
                  <a:srgbClr val="0000FF"/>
                </a:solidFill>
              </a:rPr>
              <a:t>Emulate wide conditions: </a:t>
            </a:r>
            <a:r>
              <a:rPr lang="en-US" sz="2000" b="1" dirty="0" smtClean="0">
                <a:solidFill>
                  <a:srgbClr val="660066"/>
                </a:solidFill>
              </a:rPr>
              <a:t>Topology, BW, latency, Queuing Scheme;</a:t>
            </a:r>
          </a:p>
          <a:p>
            <a:pPr algn="just"/>
            <a:r>
              <a:rPr lang="en-US" sz="2000" b="1" dirty="0" smtClean="0">
                <a:solidFill>
                  <a:srgbClr val="660066"/>
                </a:solidFill>
              </a:rPr>
              <a:t> 			     </a:t>
            </a:r>
            <a:r>
              <a:rPr lang="en-US" sz="2000" b="1" dirty="0" err="1" smtClean="0">
                <a:solidFill>
                  <a:srgbClr val="660066"/>
                </a:solidFill>
              </a:rPr>
              <a:t>Buffersize</a:t>
            </a:r>
            <a:r>
              <a:rPr lang="en-US" sz="2000" b="1" dirty="0" smtClean="0">
                <a:solidFill>
                  <a:srgbClr val="660066"/>
                </a:solidFill>
              </a:rPr>
              <a:t>, Packet drop, </a:t>
            </a:r>
            <a:r>
              <a:rPr lang="en-US" sz="2000" b="1" dirty="0" err="1" smtClean="0">
                <a:solidFill>
                  <a:srgbClr val="660066"/>
                </a:solidFill>
              </a:rPr>
              <a:t>etc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</a:p>
          <a:p>
            <a:pPr algn="just"/>
            <a:r>
              <a:rPr lang="en-US" sz="2000" b="1" dirty="0" smtClean="0">
                <a:solidFill>
                  <a:srgbClr val="0000FF"/>
                </a:solidFill>
              </a:rPr>
              <a:t>Configuration: 60 nodes; Self-contained DC (UPS; cooling; automatic door opening, CCTV, Water leakage detection etc.)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6218-8BC2-4021-9F28-8921C5D5B5A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Content Placeholder 6" descr="IMG_20160104_115823_HDR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" t="13336" r="937" b="13336"/>
          <a:stretch/>
        </p:blipFill>
        <p:spPr>
          <a:xfrm>
            <a:off x="660003" y="685800"/>
            <a:ext cx="7502400" cy="4206300"/>
          </a:xfrm>
        </p:spPr>
      </p:pic>
      <p:sp>
        <p:nvSpPr>
          <p:cNvPr id="7" name="Title 1"/>
          <p:cNvSpPr txBox="1">
            <a:spLocks noGrp="1"/>
          </p:cNvSpPr>
          <p:nvPr>
            <p:ph type="title"/>
          </p:nvPr>
        </p:nvSpPr>
        <p:spPr>
          <a:xfrm>
            <a:off x="0" y="-56480"/>
            <a:ext cx="9144000" cy="96520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 lvl="0" algn="ctr">
              <a:spcBef>
                <a:spcPct val="0"/>
              </a:spcBef>
            </a:pPr>
            <a:r>
              <a:rPr lang="en-US" sz="3000" b="1" dirty="0" smtClean="0">
                <a:solidFill>
                  <a:schemeClr val="bg1"/>
                </a:solidFill>
              </a:rPr>
              <a:t>Cyber Security Research and Observation Platform @CSIR-4PI 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488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600"/>
            <a:ext cx="8496300" cy="5003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000" b="1" dirty="0" smtClean="0">
                <a:solidFill>
                  <a:srgbClr val="0000FF"/>
                </a:solidFill>
              </a:rPr>
              <a:t>Denial-of-Service attacks  are arguably  the biggest threat that Cyberspace has been facing</a:t>
            </a:r>
          </a:p>
          <a:p>
            <a:pPr>
              <a:spcAft>
                <a:spcPts val="600"/>
              </a:spcAft>
            </a:pPr>
            <a:r>
              <a:rPr lang="en-US" sz="3000" b="1" dirty="0" smtClean="0">
                <a:solidFill>
                  <a:srgbClr val="0000FF"/>
                </a:solidFill>
              </a:rPr>
              <a:t>Not new to the security community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Almost as old as the Internet itself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However, they have undergone rapid and significant changes</a:t>
            </a:r>
          </a:p>
          <a:p>
            <a:pPr lvl="2">
              <a:spcAft>
                <a:spcPts val="600"/>
              </a:spcAft>
            </a:pPr>
            <a:r>
              <a:rPr lang="en-US" b="1" dirty="0" smtClean="0">
                <a:solidFill>
                  <a:srgbClr val="800000"/>
                </a:solidFill>
              </a:rPr>
              <a:t>Increase in </a:t>
            </a:r>
            <a:r>
              <a:rPr lang="en-US" b="1" dirty="0" smtClean="0">
                <a:solidFill>
                  <a:srgbClr val="800000"/>
                </a:solidFill>
              </a:rPr>
              <a:t>amplitude</a:t>
            </a:r>
            <a:r>
              <a:rPr lang="en-US" b="1" dirty="0" smtClean="0">
                <a:solidFill>
                  <a:srgbClr val="800000"/>
                </a:solidFill>
              </a:rPr>
              <a:t> and frequency </a:t>
            </a:r>
            <a:r>
              <a:rPr lang="en-US" b="1" dirty="0" smtClean="0">
                <a:solidFill>
                  <a:srgbClr val="800000"/>
                </a:solidFill>
              </a:rPr>
              <a:t>of </a:t>
            </a:r>
            <a:r>
              <a:rPr lang="en-US" b="1" dirty="0" smtClean="0">
                <a:solidFill>
                  <a:srgbClr val="800000"/>
                </a:solidFill>
              </a:rPr>
              <a:t>attacks</a:t>
            </a:r>
            <a:endParaRPr lang="en-US" b="1" dirty="0" smtClean="0">
              <a:solidFill>
                <a:srgbClr val="800000"/>
              </a:solidFill>
            </a:endParaRPr>
          </a:p>
          <a:p>
            <a:pPr lvl="2">
              <a:spcAft>
                <a:spcPts val="600"/>
              </a:spcAft>
            </a:pPr>
            <a:r>
              <a:rPr lang="en-US" b="1" dirty="0" smtClean="0">
                <a:solidFill>
                  <a:srgbClr val="800000"/>
                </a:solidFill>
              </a:rPr>
              <a:t>Sophistication in flood generation</a:t>
            </a:r>
          </a:p>
          <a:p>
            <a:pPr lvl="2">
              <a:spcAft>
                <a:spcPts val="600"/>
              </a:spcAft>
            </a:pPr>
            <a:r>
              <a:rPr lang="en-US" b="1" dirty="0" smtClean="0">
                <a:solidFill>
                  <a:srgbClr val="800000"/>
                </a:solidFill>
              </a:rPr>
              <a:t>Illusiveness to detection and mitigation techniques 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24"/>
            <a:ext cx="9144000" cy="114300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b="1" dirty="0" smtClean="0">
                <a:solidFill>
                  <a:schemeClr val="bg1"/>
                </a:solidFill>
                <a:latin typeface="+mn-lt"/>
                <a:cs typeface="+mn-cs"/>
              </a:rPr>
              <a:t> Flooding Denial-of-Service Attacks   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2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20899" y="1466842"/>
            <a:ext cx="274947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6600"/>
                </a:solidFill>
              </a:rPr>
              <a:t>Gaining more Strength</a:t>
            </a:r>
          </a:p>
          <a:p>
            <a:pPr>
              <a:defRPr/>
            </a:pPr>
            <a:r>
              <a:rPr lang="en-US" b="1" dirty="0" smtClean="0">
                <a:solidFill>
                  <a:srgbClr val="0000FF"/>
                </a:solidFill>
              </a:rPr>
              <a:t>Flood exceeded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00FF"/>
                </a:solidFill>
              </a:rPr>
              <a:t>1000</a:t>
            </a:r>
            <a:r>
              <a:rPr lang="en-US" b="1" dirty="0" smtClean="0"/>
              <a:t> </a:t>
            </a:r>
            <a:r>
              <a:rPr lang="en-US" b="1" dirty="0" err="1">
                <a:solidFill>
                  <a:srgbClr val="0000FF"/>
                </a:solidFill>
              </a:rPr>
              <a:t>Gbps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A74C-B585-9343-8492-2463A3AD3384}" type="slidenum">
              <a:rPr lang="en-US" smtClean="0"/>
              <a:t>6</a:t>
            </a:fld>
            <a:endParaRPr lang="en-US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-24"/>
            <a:ext cx="9144000" cy="114300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b="1" dirty="0" smtClean="0">
                <a:solidFill>
                  <a:schemeClr val="bg1"/>
                </a:solidFill>
                <a:latin typeface="+mn-lt"/>
                <a:cs typeface="+mn-cs"/>
              </a:rPr>
              <a:t> Most Powerful </a:t>
            </a:r>
            <a:r>
              <a:rPr lang="en-US" sz="4000" b="1" dirty="0" err="1" smtClean="0">
                <a:solidFill>
                  <a:schemeClr val="bg1"/>
                </a:solidFill>
                <a:latin typeface="+mn-lt"/>
                <a:cs typeface="+mn-cs"/>
              </a:rPr>
              <a:t>DDoS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  <a:cs typeface="+mn-cs"/>
              </a:rPr>
              <a:t> Attacks   </a:t>
            </a:r>
            <a:endParaRPr lang="en-US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725801"/>
              </p:ext>
            </p:extLst>
          </p:nvPr>
        </p:nvGraphicFramePr>
        <p:xfrm>
          <a:off x="192615" y="1362075"/>
          <a:ext cx="8369300" cy="535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TextBox 25"/>
          <p:cNvSpPr txBox="1"/>
          <p:nvPr/>
        </p:nvSpPr>
        <p:spPr bwMode="auto">
          <a:xfrm>
            <a:off x="5757333" y="5961587"/>
            <a:ext cx="2743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b="1" dirty="0"/>
              <a:t>Source: Arbor </a:t>
            </a:r>
            <a:r>
              <a:rPr lang="en-US" sz="1400" b="1" dirty="0" smtClean="0"/>
              <a:t>Networks and </a:t>
            </a:r>
            <a:r>
              <a:rPr lang="en-US" sz="1400" b="1" dirty="0" err="1" smtClean="0"/>
              <a:t>Dyn</a:t>
            </a:r>
            <a:r>
              <a:rPr lang="en-US" sz="1400" b="1" dirty="0" smtClean="0"/>
              <a:t>  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4369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3448"/>
            <a:ext cx="8500188" cy="45259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b="1" dirty="0" err="1" smtClean="0">
                <a:solidFill>
                  <a:srgbClr val="0000FF"/>
                </a:solidFill>
              </a:rPr>
              <a:t>Mirai</a:t>
            </a:r>
            <a:r>
              <a:rPr lang="en-US" sz="2800" b="1" dirty="0" smtClean="0">
                <a:solidFill>
                  <a:srgbClr val="0000FF"/>
                </a:solidFill>
              </a:rPr>
              <a:t>: One of the </a:t>
            </a:r>
            <a:r>
              <a:rPr lang="en-US" sz="2800" b="1" dirty="0" smtClean="0">
                <a:solidFill>
                  <a:srgbClr val="0000FF"/>
                </a:solidFill>
              </a:rPr>
              <a:t>largest botnets </a:t>
            </a:r>
            <a:r>
              <a:rPr lang="en-US" sz="2800" b="1" dirty="0" smtClean="0">
                <a:solidFill>
                  <a:srgbClr val="0000FF"/>
                </a:solidFill>
              </a:rPr>
              <a:t>ever seen:</a:t>
            </a:r>
          </a:p>
          <a:p>
            <a:pPr lvl="1">
              <a:lnSpc>
                <a:spcPct val="80000"/>
              </a:lnSpc>
            </a:pPr>
            <a:r>
              <a:rPr lang="en-US" sz="2600" b="1" dirty="0" smtClean="0">
                <a:solidFill>
                  <a:srgbClr val="000000"/>
                </a:solidFill>
              </a:rPr>
              <a:t>Several thousands of </a:t>
            </a:r>
            <a:r>
              <a:rPr lang="en-US" sz="2600" b="1" dirty="0" smtClean="0">
                <a:solidFill>
                  <a:srgbClr val="000000"/>
                </a:solidFill>
              </a:rPr>
              <a:t>compromised hosts/devices</a:t>
            </a:r>
          </a:p>
          <a:p>
            <a:pPr lvl="1">
              <a:lnSpc>
                <a:spcPct val="80000"/>
              </a:lnSpc>
            </a:pPr>
            <a:r>
              <a:rPr lang="en-US" sz="2600" b="1" dirty="0" smtClean="0">
                <a:solidFill>
                  <a:srgbClr val="000000"/>
                </a:solidFill>
              </a:rPr>
              <a:t>Mainly IP cameras, home routers, IOT devices etc. running </a:t>
            </a:r>
            <a:r>
              <a:rPr lang="en-US" sz="2600" b="1" dirty="0" smtClean="0">
                <a:solidFill>
                  <a:srgbClr val="000000"/>
                </a:solidFill>
              </a:rPr>
              <a:t>Linux </a:t>
            </a:r>
            <a:endParaRPr lang="en-US" sz="2600" b="1" dirty="0" smtClean="0"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800" b="1" dirty="0" smtClean="0">
                <a:solidFill>
                  <a:srgbClr val="0000FF"/>
                </a:solidFill>
              </a:rPr>
              <a:t>Exploited for the largest ever seen </a:t>
            </a:r>
            <a:r>
              <a:rPr lang="en-US" sz="2800" b="1" dirty="0" err="1" smtClean="0">
                <a:solidFill>
                  <a:srgbClr val="0000FF"/>
                </a:solidFill>
              </a:rPr>
              <a:t>DDoS</a:t>
            </a:r>
            <a:r>
              <a:rPr lang="en-US" sz="2800" b="1" dirty="0" smtClean="0">
                <a:solidFill>
                  <a:srgbClr val="0000FF"/>
                </a:solidFill>
              </a:rPr>
              <a:t> attack </a:t>
            </a:r>
          </a:p>
          <a:p>
            <a:pPr lvl="1">
              <a:lnSpc>
                <a:spcPct val="80000"/>
              </a:lnSpc>
            </a:pPr>
            <a:r>
              <a:rPr lang="en-US" sz="2600" b="1" dirty="0">
                <a:solidFill>
                  <a:srgbClr val="000000"/>
                </a:solidFill>
              </a:rPr>
              <a:t>Oct. 21, 2016 from 7 AM onwards</a:t>
            </a:r>
          </a:p>
          <a:p>
            <a:pPr lvl="1">
              <a:lnSpc>
                <a:spcPct val="80000"/>
              </a:lnSpc>
            </a:pPr>
            <a:r>
              <a:rPr lang="en-US" sz="2600" b="1" dirty="0" smtClean="0">
                <a:solidFill>
                  <a:srgbClr val="000000"/>
                </a:solidFill>
              </a:rPr>
              <a:t>Multiple</a:t>
            </a:r>
            <a:r>
              <a:rPr lang="en-US" sz="2600" b="1" dirty="0" smtClean="0">
                <a:solidFill>
                  <a:srgbClr val="000000"/>
                </a:solidFill>
              </a:rPr>
              <a:t> </a:t>
            </a:r>
            <a:r>
              <a:rPr lang="en-US" sz="2600" b="1" dirty="0">
                <a:solidFill>
                  <a:srgbClr val="000000"/>
                </a:solidFill>
              </a:rPr>
              <a:t>occurrence on the same </a:t>
            </a:r>
            <a:r>
              <a:rPr lang="en-US" sz="2600" b="1" dirty="0" smtClean="0">
                <a:solidFill>
                  <a:srgbClr val="000000"/>
                </a:solidFill>
              </a:rPr>
              <a:t>day</a:t>
            </a:r>
          </a:p>
          <a:p>
            <a:pPr lvl="1">
              <a:lnSpc>
                <a:spcPct val="80000"/>
              </a:lnSpc>
            </a:pPr>
            <a:r>
              <a:rPr lang="en-US" sz="2600" b="1" dirty="0" smtClean="0">
                <a:solidFill>
                  <a:srgbClr val="000000"/>
                </a:solidFill>
              </a:rPr>
              <a:t>Estimated flood </a:t>
            </a:r>
            <a:r>
              <a:rPr lang="en-US" sz="2600" b="1" dirty="0" smtClean="0">
                <a:solidFill>
                  <a:srgbClr val="000000"/>
                </a:solidFill>
              </a:rPr>
              <a:t>rate of </a:t>
            </a:r>
            <a:r>
              <a:rPr lang="en-US" sz="2600" b="1" dirty="0" smtClean="0">
                <a:solidFill>
                  <a:srgbClr val="FF0000"/>
                </a:solidFill>
              </a:rPr>
              <a:t>~ 1.2 </a:t>
            </a:r>
            <a:r>
              <a:rPr lang="en-US" sz="2600" b="1" dirty="0" err="1" smtClean="0">
                <a:solidFill>
                  <a:srgbClr val="FF0000"/>
                </a:solidFill>
              </a:rPr>
              <a:t>Tbps</a:t>
            </a:r>
            <a:endParaRPr lang="en-US" sz="2600" b="1" dirty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600" b="1" dirty="0" smtClean="0">
                <a:solidFill>
                  <a:srgbClr val="000000"/>
                </a:solidFill>
              </a:rPr>
              <a:t>DNS lookup request </a:t>
            </a:r>
          </a:p>
          <a:p>
            <a:pPr lvl="1">
              <a:lnSpc>
                <a:spcPct val="80000"/>
              </a:lnSpc>
            </a:pPr>
            <a:r>
              <a:rPr lang="en-US" sz="2600" b="1" dirty="0" smtClean="0">
                <a:solidFill>
                  <a:srgbClr val="000000"/>
                </a:solidFill>
              </a:rPr>
              <a:t>Target: </a:t>
            </a:r>
            <a:r>
              <a:rPr lang="en-US" sz="2600" b="1" dirty="0" err="1" smtClean="0">
                <a:solidFill>
                  <a:srgbClr val="000000"/>
                </a:solidFill>
              </a:rPr>
              <a:t>Dyn</a:t>
            </a:r>
            <a:r>
              <a:rPr lang="en-US" sz="2600" b="1" dirty="0" smtClean="0">
                <a:solidFill>
                  <a:srgbClr val="000000"/>
                </a:solidFill>
              </a:rPr>
              <a:t>, an Internet and DNS infrastructure service provider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24"/>
            <a:ext cx="9144000" cy="114300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spcBef>
                <a:spcPct val="0"/>
              </a:spcBef>
              <a:defRPr/>
            </a:pPr>
            <a:r>
              <a:rPr lang="en-US" sz="4000" b="1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A Large Scale </a:t>
            </a:r>
            <a:r>
              <a:rPr lang="en-US" sz="3000" b="1" dirty="0" err="1" smtClean="0">
                <a:solidFill>
                  <a:schemeClr val="bg1"/>
                </a:solidFill>
              </a:rPr>
              <a:t>DDoS</a:t>
            </a:r>
            <a:r>
              <a:rPr lang="en-US" sz="3000" b="1" dirty="0" smtClean="0">
                <a:solidFill>
                  <a:schemeClr val="bg1"/>
                </a:solidFill>
              </a:rPr>
              <a:t> Attack: Real Example</a:t>
            </a:r>
            <a:r>
              <a:rPr lang="en-US" sz="3000" b="1" dirty="0" smtClean="0">
                <a:solidFill>
                  <a:schemeClr val="bg1"/>
                </a:solidFill>
                <a:latin typeface="Calibri"/>
              </a:rPr>
              <a:t> </a:t>
            </a:r>
            <a:endParaRPr lang="en-US" sz="30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534" y="5938653"/>
            <a:ext cx="9114466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err="1" smtClean="0"/>
              <a:t>Mirai</a:t>
            </a:r>
            <a:r>
              <a:rPr lang="en-US" sz="2200" b="1" i="1" dirty="0" smtClean="0"/>
              <a:t> Spread was </a:t>
            </a:r>
            <a:r>
              <a:rPr lang="en-US" sz="2200" b="1" i="1" dirty="0" smtClean="0"/>
              <a:t>through </a:t>
            </a:r>
            <a:r>
              <a:rPr lang="en-US" sz="2200" b="1" i="1" dirty="0" smtClean="0"/>
              <a:t>TCP port 23, 2323 and 7547 </a:t>
            </a:r>
            <a:endParaRPr lang="en-US" sz="2200" b="1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6CC7-6A2F-FD44-B93C-81E9F8B06B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51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24"/>
            <a:ext cx="9144000" cy="114300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spcBef>
                <a:spcPct val="0"/>
              </a:spcBef>
              <a:defRPr/>
            </a:pPr>
            <a:r>
              <a:rPr lang="en-US" sz="4000" b="1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Geographical Distribution of TCP Scan (2323) Originators Observed at CSIR-4PI, Bangalore</a:t>
            </a:r>
            <a:endParaRPr lang="en-US" sz="30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6CC7-6A2F-FD44-B93C-81E9F8B06B8B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Screen Shot 2017-11-05 at 11.10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245"/>
            <a:ext cx="9144000" cy="538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34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24"/>
            <a:ext cx="9144000" cy="114300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spcBef>
                <a:spcPct val="0"/>
              </a:spcBef>
              <a:defRPr/>
            </a:pPr>
            <a:r>
              <a:rPr lang="en-US" sz="4000" b="1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Geographical Distribution of TCP Scan (2323) Originators Observed at CSIR-4PI, Bangalore</a:t>
            </a:r>
            <a:endParaRPr lang="en-US" sz="30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6CC7-6A2F-FD44-B93C-81E9F8B06B8B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 descr="Screen Shot 2017-11-05 at 11.16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0144"/>
            <a:ext cx="9144000" cy="53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42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23875</TotalTime>
  <Words>1657</Words>
  <Application>Microsoft Macintosh PowerPoint</Application>
  <PresentationFormat>On-screen Show (4:3)</PresentationFormat>
  <Paragraphs>308</Paragraphs>
  <Slides>33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Office Theme</vt:lpstr>
      <vt:lpstr>2_Office Theme</vt:lpstr>
      <vt:lpstr>4_Office Theme</vt:lpstr>
      <vt:lpstr>Document</vt:lpstr>
      <vt:lpstr>Stream Control Transmission Protocol and Potential Denial-of-Service Attack</vt:lpstr>
      <vt:lpstr>PowerPoint Presentation</vt:lpstr>
      <vt:lpstr>PowerPoint Presentation</vt:lpstr>
      <vt:lpstr>Cyber Security Research and Observation Platform @CSIR-4PI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Optimistic SACK Spoofing in SCTP (The basic Building Block of FMFA)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SCTP Exploitation: Simulated and Real-world Experimental Result   </vt:lpstr>
      <vt:lpstr>PowerPoint Presentation</vt:lpstr>
      <vt:lpstr>PowerPoint Presentation</vt:lpstr>
      <vt:lpstr>Low-rate FMFA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Questions ?</vt:lpstr>
    </vt:vector>
  </TitlesOfParts>
  <Company>CSIR C-MMACS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 Anil Kumar</dc:creator>
  <cp:lastModifiedBy>V Anil Kumar</cp:lastModifiedBy>
  <cp:revision>310</cp:revision>
  <dcterms:created xsi:type="dcterms:W3CDTF">2015-01-06T22:11:07Z</dcterms:created>
  <dcterms:modified xsi:type="dcterms:W3CDTF">2017-11-07T11:33:09Z</dcterms:modified>
</cp:coreProperties>
</file>